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2"/>
  </p:notesMasterIdLst>
  <p:sldIdLst>
    <p:sldId id="256" r:id="rId5"/>
    <p:sldId id="257" r:id="rId6"/>
    <p:sldId id="258" r:id="rId7"/>
    <p:sldId id="259" r:id="rId8"/>
    <p:sldId id="260" r:id="rId9"/>
    <p:sldId id="261" r:id="rId10"/>
    <p:sldId id="282" r:id="rId11"/>
    <p:sldId id="263" r:id="rId12"/>
    <p:sldId id="264" r:id="rId13"/>
    <p:sldId id="265" r:id="rId14"/>
    <p:sldId id="266" r:id="rId15"/>
    <p:sldId id="267" r:id="rId16"/>
    <p:sldId id="268" r:id="rId17"/>
    <p:sldId id="269" r:id="rId18"/>
    <p:sldId id="272" r:id="rId19"/>
    <p:sldId id="271" r:id="rId20"/>
    <p:sldId id="274" r:id="rId21"/>
    <p:sldId id="276" r:id="rId22"/>
    <p:sldId id="277" r:id="rId23"/>
    <p:sldId id="278" r:id="rId24"/>
    <p:sldId id="279" r:id="rId25"/>
    <p:sldId id="283" r:id="rId26"/>
    <p:sldId id="284" r:id="rId27"/>
    <p:sldId id="285" r:id="rId28"/>
    <p:sldId id="286" r:id="rId29"/>
    <p:sldId id="287" r:id="rId30"/>
    <p:sldId id="288" r:id="rId31"/>
    <p:sldId id="289" r:id="rId32"/>
    <p:sldId id="290" r:id="rId33"/>
    <p:sldId id="291" r:id="rId34"/>
    <p:sldId id="292" r:id="rId35"/>
    <p:sldId id="293" r:id="rId36"/>
    <p:sldId id="281" r:id="rId37"/>
    <p:sldId id="280" r:id="rId38"/>
    <p:sldId id="295" r:id="rId39"/>
    <p:sldId id="296" r:id="rId40"/>
    <p:sldId id="297" r:id="rId41"/>
    <p:sldId id="298" r:id="rId42"/>
    <p:sldId id="299" r:id="rId43"/>
    <p:sldId id="300" r:id="rId44"/>
    <p:sldId id="301" r:id="rId45"/>
    <p:sldId id="302" r:id="rId46"/>
    <p:sldId id="303" r:id="rId47"/>
    <p:sldId id="304" r:id="rId48"/>
    <p:sldId id="307" r:id="rId49"/>
    <p:sldId id="306" r:id="rId50"/>
    <p:sldId id="305"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28" autoAdjust="0"/>
    <p:restoredTop sz="94660"/>
  </p:normalViewPr>
  <p:slideViewPr>
    <p:cSldViewPr>
      <p:cViewPr varScale="1">
        <p:scale>
          <a:sx n="85" d="100"/>
          <a:sy n="85" d="100"/>
        </p:scale>
        <p:origin x="1818"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5DC1FF-69AB-4C90-B56B-EB1D0E875708}" type="datetimeFigureOut">
              <a:rPr lang="en-US" smtClean="0"/>
              <a:t>11/28/2019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270D28-8C61-4F6B-8F20-E66D692E2E07}" type="slidenum">
              <a:rPr lang="en-US" smtClean="0"/>
              <a:t>‹#›</a:t>
            </a:fld>
            <a:endParaRPr lang="en-US"/>
          </a:p>
        </p:txBody>
      </p:sp>
    </p:spTree>
    <p:extLst>
      <p:ext uri="{BB962C8B-B14F-4D97-AF65-F5344CB8AC3E}">
        <p14:creationId xmlns:p14="http://schemas.microsoft.com/office/powerpoint/2010/main" val="1506813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33007EB1-1954-44C5-9985-CBA48F168B7F}" type="slidenum">
              <a:rPr lang="tr-TR" smtClean="0"/>
              <a:t>37</a:t>
            </a:fld>
            <a:endParaRPr lang="tr-TR"/>
          </a:p>
        </p:txBody>
      </p:sp>
    </p:spTree>
    <p:extLst>
      <p:ext uri="{BB962C8B-B14F-4D97-AF65-F5344CB8AC3E}">
        <p14:creationId xmlns:p14="http://schemas.microsoft.com/office/powerpoint/2010/main" val="1732235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270D28-8C61-4F6B-8F20-E66D692E2E07}" type="slidenum">
              <a:rPr lang="en-US" smtClean="0"/>
              <a:t>41</a:t>
            </a:fld>
            <a:endParaRPr lang="en-US"/>
          </a:p>
        </p:txBody>
      </p:sp>
    </p:spTree>
    <p:extLst>
      <p:ext uri="{BB962C8B-B14F-4D97-AF65-F5344CB8AC3E}">
        <p14:creationId xmlns:p14="http://schemas.microsoft.com/office/powerpoint/2010/main" val="1101402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270D28-8C61-4F6B-8F20-E66D692E2E07}" type="slidenum">
              <a:rPr lang="en-US" smtClean="0"/>
              <a:t>47</a:t>
            </a:fld>
            <a:endParaRPr lang="en-US"/>
          </a:p>
        </p:txBody>
      </p:sp>
    </p:spTree>
    <p:extLst>
      <p:ext uri="{BB962C8B-B14F-4D97-AF65-F5344CB8AC3E}">
        <p14:creationId xmlns:p14="http://schemas.microsoft.com/office/powerpoint/2010/main" val="2489539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D8BD707-D9CF-40AE-B4C6-C98DA3205C09}" type="datetimeFigureOut">
              <a:rPr lang="en-US" smtClean="0"/>
              <a:pPr/>
              <a:t>11/28/2019</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6F15528-21DE-4FAA-801E-634DDDAF4B2B}"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analyticsvidhya.com/blog/2016/11/an-introduction-to-clustering-and-different-methods-of-clusterin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aishack.in/tutorials/harris-corner-detector/"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47.xml.rels><?xml version="1.0" encoding="UTF-8" standalone="yes"?>
<Relationships xmlns="http://schemas.openxmlformats.org/package/2006/relationships"><Relationship Id="rId3" Type="http://schemas.openxmlformats.org/officeDocument/2006/relationships/hyperlink" Target="http://journal.utem.edu.my/index.php/jtec/article/view/1732" TargetMode="External"/><Relationship Id="rId7" Type="http://schemas.openxmlformats.org/officeDocument/2006/relationships/hyperlink" Target="https://www.kaggle.com/paultimothymooney/blood-cells#labels.csv"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researchgate.net/publication/320947210_Machine_Learning_Approaches_in_Cancer_Detection_and_Diagnosis_Mini_Review" TargetMode="External"/><Relationship Id="rId5" Type="http://schemas.openxmlformats.org/officeDocument/2006/relationships/hyperlink" Target="https://www.learnopencv.com/histogram-of-oriented-gradients/" TargetMode="External"/><Relationship Id="rId4" Type="http://schemas.openxmlformats.org/officeDocument/2006/relationships/hyperlink" Target="https://en.wikipedia.org/wiki/Otsu%27s_method"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457200"/>
            <a:ext cx="3276600" cy="1143000"/>
          </a:xfrm>
        </p:spPr>
        <p:txBody>
          <a:bodyPr/>
          <a:lstStyle/>
          <a:p>
            <a:r>
              <a:rPr lang="en-US" dirty="0"/>
              <a:t>CMPE 565 </a:t>
            </a:r>
            <a:endParaRPr lang="tr-TR" dirty="0"/>
          </a:p>
        </p:txBody>
      </p:sp>
      <p:sp>
        <p:nvSpPr>
          <p:cNvPr id="3" name="Subtitle 2"/>
          <p:cNvSpPr>
            <a:spLocks noGrp="1"/>
          </p:cNvSpPr>
          <p:nvPr>
            <p:ph type="subTitle" idx="1"/>
          </p:nvPr>
        </p:nvSpPr>
        <p:spPr>
          <a:xfrm>
            <a:off x="381000" y="2112430"/>
            <a:ext cx="8305800" cy="4135970"/>
          </a:xfrm>
        </p:spPr>
        <p:txBody>
          <a:bodyPr>
            <a:normAutofit/>
          </a:bodyPr>
          <a:lstStyle/>
          <a:p>
            <a:pPr algn="l"/>
            <a:r>
              <a:rPr lang="en-US" sz="2800" dirty="0"/>
              <a:t>Cancer Cells Detection Using Digital Image Processing Methods</a:t>
            </a:r>
          </a:p>
          <a:p>
            <a:pPr algn="l"/>
            <a:endParaRPr lang="en-US" sz="2800" dirty="0"/>
          </a:p>
          <a:p>
            <a:pPr algn="l"/>
            <a:endParaRPr lang="en-US" sz="2800" dirty="0"/>
          </a:p>
          <a:p>
            <a:pPr algn="l"/>
            <a:endParaRPr lang="en-US" sz="2800" dirty="0"/>
          </a:p>
          <a:p>
            <a:pPr algn="l"/>
            <a:r>
              <a:rPr lang="en-US" sz="2800" dirty="0" err="1"/>
              <a:t>Hakan</a:t>
            </a:r>
            <a:r>
              <a:rPr lang="en-US" sz="2800" dirty="0"/>
              <a:t> Ahmet </a:t>
            </a:r>
            <a:r>
              <a:rPr lang="en-US" sz="2800" dirty="0" err="1"/>
              <a:t>Tekin</a:t>
            </a:r>
            <a:endParaRPr lang="en-US" sz="2800" dirty="0"/>
          </a:p>
          <a:p>
            <a:pPr algn="l"/>
            <a:r>
              <a:rPr lang="en-US" sz="2800" dirty="0"/>
              <a:t>Muhammed İbrahim ÜNAL</a:t>
            </a:r>
            <a:endParaRPr lang="tr-TR" sz="2800" dirty="0"/>
          </a:p>
        </p:txBody>
      </p:sp>
    </p:spTree>
    <p:extLst>
      <p:ext uri="{BB962C8B-B14F-4D97-AF65-F5344CB8AC3E}">
        <p14:creationId xmlns:p14="http://schemas.microsoft.com/office/powerpoint/2010/main" val="3318733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a:bodyPr>
          <a:lstStyle/>
          <a:p>
            <a:r>
              <a:rPr lang="tr-TR" dirty="0"/>
              <a:t>How to detect cancer cells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7927795" cy="443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9332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762000"/>
            <a:ext cx="8229600" cy="4389120"/>
          </a:xfrm>
        </p:spPr>
        <p:txBody>
          <a:bodyPr>
            <a:normAutofit fontScale="92500"/>
          </a:bodyPr>
          <a:lstStyle/>
          <a:p>
            <a:r>
              <a:rPr lang="tr-TR" sz="2800" b="1" dirty="0"/>
              <a:t>Image Acquisition</a:t>
            </a:r>
          </a:p>
          <a:p>
            <a:pPr marL="0" indent="0">
              <a:buNone/>
            </a:pPr>
            <a:r>
              <a:rPr lang="tr-TR" dirty="0"/>
              <a:t>A</a:t>
            </a:r>
            <a:r>
              <a:rPr lang="en-US" dirty="0" err="1"/>
              <a:t>dvantage</a:t>
            </a:r>
            <a:r>
              <a:rPr lang="en-US" dirty="0"/>
              <a:t> of the computer tomography image having better clarity, low noise and distortion For the experimental purpose 10 male images are examined his CT scans were stored in database of images in JPEG/PNG image standards. </a:t>
            </a:r>
            <a:endParaRPr lang="tr-TR" dirty="0"/>
          </a:p>
          <a:p>
            <a:r>
              <a:rPr lang="tr-TR" sz="2800" b="1" dirty="0"/>
              <a:t>Image pre-processing</a:t>
            </a:r>
          </a:p>
          <a:p>
            <a:pPr marL="0" indent="0">
              <a:buNone/>
            </a:pPr>
            <a:r>
              <a:rPr lang="tr-TR" sz="2800" dirty="0"/>
              <a:t>Noise Removal </a:t>
            </a:r>
          </a:p>
          <a:p>
            <a:pPr marL="0" indent="0">
              <a:buNone/>
            </a:pPr>
            <a:r>
              <a:rPr lang="tr-TR" sz="2800" dirty="0"/>
              <a:t>Image Enhancement </a:t>
            </a:r>
          </a:p>
          <a:p>
            <a:pPr marL="0" indent="0">
              <a:buNone/>
            </a:pPr>
            <a:r>
              <a:rPr lang="en-US" sz="2800" dirty="0"/>
              <a:t>Image enhancement defined as a way to improve the quality of image</a:t>
            </a:r>
            <a:endParaRPr lang="tr-TR" sz="2800" dirty="0"/>
          </a:p>
          <a:p>
            <a:endParaRPr lang="tr-TR" sz="2800" b="1" dirty="0"/>
          </a:p>
        </p:txBody>
      </p:sp>
    </p:spTree>
    <p:extLst>
      <p:ext uri="{BB962C8B-B14F-4D97-AF65-F5344CB8AC3E}">
        <p14:creationId xmlns:p14="http://schemas.microsoft.com/office/powerpoint/2010/main" val="1806448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pic>
        <p:nvPicPr>
          <p:cNvPr id="7170" name="Picture 2" descr="C:\Users\mibrahim.unal.TEDU\Desktop\images\687474703a2f2f676475726c2e636f6d2f5a5865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72" y="609600"/>
            <a:ext cx="9117227" cy="4985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244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tr-TR" dirty="0"/>
          </a:p>
        </p:txBody>
      </p:sp>
      <p:sp>
        <p:nvSpPr>
          <p:cNvPr id="3" name="Content Placeholder 2"/>
          <p:cNvSpPr>
            <a:spLocks noGrp="1"/>
          </p:cNvSpPr>
          <p:nvPr>
            <p:ph idx="1"/>
          </p:nvPr>
        </p:nvSpPr>
        <p:spPr>
          <a:xfrm>
            <a:off x="381000" y="2133600"/>
            <a:ext cx="8229600" cy="4389120"/>
          </a:xfrm>
        </p:spPr>
        <p:txBody>
          <a:bodyPr/>
          <a:lstStyle/>
          <a:p>
            <a:r>
              <a:rPr lang="tr-TR" dirty="0"/>
              <a:t>Processing</a:t>
            </a:r>
          </a:p>
          <a:p>
            <a:pPr marL="0" indent="0">
              <a:buNone/>
            </a:pPr>
            <a:r>
              <a:rPr lang="en-US" dirty="0"/>
              <a:t>This stage involves mainly segmentation</a:t>
            </a:r>
            <a:r>
              <a:rPr lang="tr-TR" dirty="0"/>
              <a:t>.</a:t>
            </a:r>
          </a:p>
          <a:p>
            <a:r>
              <a:rPr lang="tr-TR" dirty="0"/>
              <a:t>Image Segmentation </a:t>
            </a:r>
          </a:p>
          <a:p>
            <a:pPr marL="0" indent="0">
              <a:buNone/>
            </a:pPr>
            <a:r>
              <a:rPr lang="en-US" dirty="0"/>
              <a:t>In computer vision, segmentation refers to the process of partitioning a digital image into multiple segments</a:t>
            </a:r>
            <a:r>
              <a:rPr lang="tr-TR" dirty="0"/>
              <a:t>.</a:t>
            </a:r>
          </a:p>
          <a:p>
            <a:pPr marL="0" indent="0">
              <a:buNone/>
            </a:pPr>
            <a:r>
              <a:rPr lang="en-US" dirty="0"/>
              <a:t>The main aim of segmentation is simplification i.e. representing an image into meaningful and easily analyzable way</a:t>
            </a:r>
            <a:endParaRPr lang="tr-TR" dirty="0"/>
          </a:p>
        </p:txBody>
      </p:sp>
    </p:spTree>
    <p:extLst>
      <p:ext uri="{BB962C8B-B14F-4D97-AF65-F5344CB8AC3E}">
        <p14:creationId xmlns:p14="http://schemas.microsoft.com/office/powerpoint/2010/main" val="4106358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Picture 2" descr="C:\Users\mibrahim.unal.TEDU\Desktop\images\semantic-segmentation-exampl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5" y="0"/>
            <a:ext cx="9132995" cy="693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114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0"/>
            <a:ext cx="8382000" cy="2705100"/>
          </a:xfrm>
        </p:spPr>
        <p:txBody>
          <a:bodyPr>
            <a:normAutofit lnSpcReduction="10000"/>
          </a:bodyPr>
          <a:lstStyle/>
          <a:p>
            <a:r>
              <a:rPr lang="en-US" dirty="0"/>
              <a:t>Here, we can clearly see the shapes of all the cancerous cells. There are many other applications where Image segmentation is transforming industries:</a:t>
            </a:r>
            <a:endParaRPr lang="tr-TR" dirty="0"/>
          </a:p>
          <a:p>
            <a:r>
              <a:rPr lang="en-US" dirty="0"/>
              <a:t>Traffic Control Systems</a:t>
            </a:r>
          </a:p>
          <a:p>
            <a:r>
              <a:rPr lang="en-US" dirty="0"/>
              <a:t>Self Driving Cars</a:t>
            </a:r>
          </a:p>
          <a:p>
            <a:r>
              <a:rPr lang="en-US" dirty="0"/>
              <a:t>Locating objects in satellite images</a:t>
            </a:r>
          </a:p>
          <a:p>
            <a:endParaRPr lang="tr-TR"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
            <a:ext cx="5118472"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028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762000"/>
            <a:ext cx="8534400" cy="3970318"/>
          </a:xfrm>
          <a:prstGeom prst="rect">
            <a:avLst/>
          </a:prstGeom>
        </p:spPr>
        <p:txBody>
          <a:bodyPr wrap="square">
            <a:spAutoFit/>
          </a:bodyPr>
          <a:lstStyle/>
          <a:p>
            <a:endParaRPr lang="en-US" dirty="0"/>
          </a:p>
          <a:p>
            <a:r>
              <a:rPr lang="en-US" dirty="0"/>
              <a:t>There are several existing techniques which are used for image segmentation. </a:t>
            </a:r>
            <a:endParaRPr lang="tr-TR" dirty="0"/>
          </a:p>
          <a:p>
            <a:r>
              <a:rPr lang="en-US" dirty="0"/>
              <a:t>These all techniques have their own importance. </a:t>
            </a:r>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6200775" cy="4662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6392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Content Placeholder 2"/>
          <p:cNvSpPr>
            <a:spLocks noGrp="1"/>
          </p:cNvSpPr>
          <p:nvPr>
            <p:ph idx="1"/>
          </p:nvPr>
        </p:nvSpPr>
        <p:spPr/>
        <p:txBody>
          <a:bodyPr/>
          <a:lstStyle/>
          <a:p>
            <a:r>
              <a:rPr lang="en-US" b="1" dirty="0"/>
              <a:t>Region-based Segmentation</a:t>
            </a:r>
          </a:p>
          <a:p>
            <a:r>
              <a:rPr lang="en-US" dirty="0"/>
              <a:t>One simple way to segment different objects could be to use their pixel values. </a:t>
            </a:r>
            <a:r>
              <a:rPr lang="tr-TR" dirty="0"/>
              <a:t>P</a:t>
            </a:r>
            <a:r>
              <a:rPr lang="en-US" dirty="0" err="1"/>
              <a:t>ixel</a:t>
            </a:r>
            <a:r>
              <a:rPr lang="en-US" dirty="0"/>
              <a:t> values will be different for the objects and the image’s background if there’s a sharp contrast between them.</a:t>
            </a:r>
            <a:endParaRPr lang="tr-TR" dirty="0"/>
          </a:p>
          <a:p>
            <a:r>
              <a:rPr lang="en-US" dirty="0"/>
              <a:t>In this case, we can set a threshold value. The pixel values falling below or above that threshold can be classified</a:t>
            </a:r>
            <a:r>
              <a:rPr lang="tr-TR" dirty="0"/>
              <a:t>.</a:t>
            </a:r>
          </a:p>
          <a:p>
            <a:r>
              <a:rPr lang="en-US" dirty="0"/>
              <a:t>This technique is known as </a:t>
            </a:r>
            <a:r>
              <a:rPr lang="en-US" b="1" dirty="0"/>
              <a:t>Threshold Segmentation</a:t>
            </a:r>
            <a:r>
              <a:rPr lang="en-US" dirty="0"/>
              <a:t>.</a:t>
            </a:r>
          </a:p>
          <a:p>
            <a:endParaRPr lang="tr-TR" dirty="0"/>
          </a:p>
        </p:txBody>
      </p:sp>
    </p:spTree>
    <p:extLst>
      <p:ext uri="{BB962C8B-B14F-4D97-AF65-F5344CB8AC3E}">
        <p14:creationId xmlns:p14="http://schemas.microsoft.com/office/powerpoint/2010/main" val="3977023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389120"/>
          </a:xfrm>
        </p:spPr>
        <p:txBody>
          <a:bodyPr>
            <a:normAutofit/>
          </a:bodyPr>
          <a:lstStyle/>
          <a:p>
            <a:r>
              <a:rPr lang="en-US" b="1" dirty="0"/>
              <a:t>Edge Detection Segmentation</a:t>
            </a:r>
            <a:endParaRPr lang="tr-TR" b="1" dirty="0"/>
          </a:p>
          <a:p>
            <a:r>
              <a:rPr lang="en-US" dirty="0"/>
              <a:t>There is always an edge between two adjacent regions with different grayscale values (pixel values). The edges can be considered as the discontinuous local features of an image.</a:t>
            </a:r>
          </a:p>
          <a:p>
            <a:r>
              <a:rPr lang="en-US" dirty="0"/>
              <a:t>We can make use of this discontinuity to detect edges and hence define a boundary of the object. This helps us in detecting the shapes of multiple objects present in a given image. </a:t>
            </a:r>
            <a:endParaRPr lang="tr-TR" dirty="0"/>
          </a:p>
        </p:txBody>
      </p:sp>
    </p:spTree>
    <p:extLst>
      <p:ext uri="{BB962C8B-B14F-4D97-AF65-F5344CB8AC3E}">
        <p14:creationId xmlns:p14="http://schemas.microsoft.com/office/powerpoint/2010/main" val="3505843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Content Placeholder 2"/>
          <p:cNvSpPr>
            <a:spLocks noGrp="1"/>
          </p:cNvSpPr>
          <p:nvPr>
            <p:ph idx="1"/>
          </p:nvPr>
        </p:nvSpPr>
        <p:spPr/>
        <p:txBody>
          <a:bodyPr/>
          <a:lstStyle/>
          <a:p>
            <a:endParaRPr lang="tr-TR"/>
          </a:p>
        </p:txBody>
      </p:sp>
      <p:pic>
        <p:nvPicPr>
          <p:cNvPr id="13314" name="Picture 2" descr="C:\Users\mibrahim.unal.TEDU\Desktop\images\X6xk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20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176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Content Placeholder 2"/>
          <p:cNvSpPr>
            <a:spLocks noGrp="1"/>
          </p:cNvSpPr>
          <p:nvPr>
            <p:ph idx="1"/>
          </p:nvPr>
        </p:nvSpPr>
        <p:spPr>
          <a:xfrm>
            <a:off x="381000" y="2286000"/>
            <a:ext cx="8229600" cy="4389120"/>
          </a:xfrm>
        </p:spPr>
        <p:txBody>
          <a:bodyPr/>
          <a:lstStyle/>
          <a:p>
            <a:r>
              <a:rPr lang="en-US" dirty="0"/>
              <a:t>The most vital part of any human body is blood as it keeps one alive. It performs various essential limits, for instance, to trade oxygen, carbon dioxide, and mineral thus on to the whole body. In view of the insights it is been understood that </a:t>
            </a:r>
            <a:r>
              <a:rPr lang="en-US" dirty="0">
                <a:solidFill>
                  <a:srgbClr val="FF0000"/>
                </a:solidFill>
              </a:rPr>
              <a:t>blood cancer is the fifth reason for loss of life in human beings.</a:t>
            </a:r>
            <a:endParaRPr lang="tr-TR" dirty="0">
              <a:solidFill>
                <a:srgbClr val="FF0000"/>
              </a:solidFill>
            </a:endParaRPr>
          </a:p>
        </p:txBody>
      </p:sp>
      <p:pic>
        <p:nvPicPr>
          <p:cNvPr id="1026" name="Picture 2" descr="C:\Users\mibrahim.unal.TEDU\Desktop\images\General_EduRes_Heart_RedBloodCell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399" y="4419600"/>
            <a:ext cx="2704563"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659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09600"/>
            <a:ext cx="8534400" cy="5562600"/>
          </a:xfrm>
        </p:spPr>
        <p:txBody>
          <a:bodyPr>
            <a:normAutofit/>
          </a:bodyPr>
          <a:lstStyle/>
          <a:p>
            <a:r>
              <a:rPr lang="en-US" b="1" dirty="0"/>
              <a:t>Image Segmentation based on Clustering</a:t>
            </a:r>
            <a:endParaRPr lang="tr-TR" b="1" dirty="0"/>
          </a:p>
          <a:p>
            <a:endParaRPr lang="en-US" b="1" dirty="0"/>
          </a:p>
          <a:p>
            <a:r>
              <a:rPr lang="en-US" dirty="0"/>
              <a:t>Clustering is the task of </a:t>
            </a:r>
            <a:r>
              <a:rPr lang="en-US" dirty="0">
                <a:solidFill>
                  <a:srgbClr val="FF0000"/>
                </a:solidFill>
              </a:rPr>
              <a:t>dividing the population </a:t>
            </a:r>
            <a:r>
              <a:rPr lang="en-US" dirty="0"/>
              <a:t>(data points) into a number of groups, such that data points in the same groups are more similar to other data points in that same group than those in other groups. These groups are known as clusters.</a:t>
            </a:r>
          </a:p>
          <a:p>
            <a:r>
              <a:rPr lang="en-US" dirty="0"/>
              <a:t>One of the most commonly used clustering algorithms is </a:t>
            </a:r>
            <a:r>
              <a:rPr lang="en-US" u="sng" dirty="0">
                <a:hlinkClick r:id="rId2"/>
              </a:rPr>
              <a:t>k-means</a:t>
            </a:r>
            <a:r>
              <a:rPr lang="en-US" dirty="0"/>
              <a:t>. Here, the </a:t>
            </a:r>
            <a:r>
              <a:rPr lang="en-US" dirty="0">
                <a:solidFill>
                  <a:srgbClr val="FF0000"/>
                </a:solidFill>
              </a:rPr>
              <a:t>k represents the number of clusters</a:t>
            </a:r>
            <a:endParaRPr lang="tr-TR" dirty="0">
              <a:solidFill>
                <a:srgbClr val="FF0000"/>
              </a:solidFill>
            </a:endParaRPr>
          </a:p>
        </p:txBody>
      </p:sp>
    </p:spTree>
    <p:extLst>
      <p:ext uri="{BB962C8B-B14F-4D97-AF65-F5344CB8AC3E}">
        <p14:creationId xmlns:p14="http://schemas.microsoft.com/office/powerpoint/2010/main" val="2404835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8109367"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40008" y="4038600"/>
            <a:ext cx="7239000" cy="369332"/>
          </a:xfrm>
          <a:prstGeom prst="rect">
            <a:avLst/>
          </a:prstGeom>
          <a:noFill/>
        </p:spPr>
        <p:txBody>
          <a:bodyPr wrap="square" rtlCol="0">
            <a:spAutoFit/>
          </a:bodyPr>
          <a:lstStyle/>
          <a:p>
            <a:r>
              <a:rPr lang="tr-TR" dirty="0">
                <a:solidFill>
                  <a:schemeClr val="tx2"/>
                </a:solidFill>
              </a:rPr>
              <a:t>Example of segmentation based on clustering </a:t>
            </a:r>
          </a:p>
        </p:txBody>
      </p:sp>
    </p:spTree>
    <p:extLst>
      <p:ext uri="{BB962C8B-B14F-4D97-AF65-F5344CB8AC3E}">
        <p14:creationId xmlns:p14="http://schemas.microsoft.com/office/powerpoint/2010/main" val="4271467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7772400" cy="1470025"/>
          </a:xfrm>
        </p:spPr>
        <p:txBody>
          <a:bodyPr>
            <a:normAutofit fontScale="90000"/>
          </a:bodyPr>
          <a:lstStyle/>
          <a:p>
            <a:r>
              <a:rPr lang="tr-TR" dirty="0"/>
              <a:t>Feature in Computer Vision</a:t>
            </a:r>
          </a:p>
        </p:txBody>
      </p:sp>
      <p:sp>
        <p:nvSpPr>
          <p:cNvPr id="3" name="Subtitle 2"/>
          <p:cNvSpPr>
            <a:spLocks noGrp="1"/>
          </p:cNvSpPr>
          <p:nvPr>
            <p:ph type="subTitle" idx="1"/>
          </p:nvPr>
        </p:nvSpPr>
        <p:spPr>
          <a:xfrm>
            <a:off x="762000" y="2057400"/>
            <a:ext cx="7772400" cy="3505200"/>
          </a:xfrm>
        </p:spPr>
        <p:txBody>
          <a:bodyPr>
            <a:normAutofit/>
          </a:bodyPr>
          <a:lstStyle/>
          <a:p>
            <a:pPr algn="l"/>
            <a:r>
              <a:rPr lang="tr-TR" b="1" dirty="0">
                <a:solidFill>
                  <a:schemeClr val="tx1"/>
                </a:solidFill>
              </a:rPr>
              <a:t>F</a:t>
            </a:r>
            <a:r>
              <a:rPr lang="en-US" b="1" dirty="0" err="1">
                <a:solidFill>
                  <a:schemeClr val="tx1"/>
                </a:solidFill>
              </a:rPr>
              <a:t>eature</a:t>
            </a:r>
            <a:r>
              <a:rPr lang="en-US" dirty="0">
                <a:solidFill>
                  <a:schemeClr val="tx1"/>
                </a:solidFill>
              </a:rPr>
              <a:t> is a piece of information which is relevant for solving the computational task related to a certain application. </a:t>
            </a:r>
            <a:endParaRPr lang="tr-TR" dirty="0">
              <a:solidFill>
                <a:schemeClr val="tx1"/>
              </a:solidFill>
            </a:endParaRPr>
          </a:p>
          <a:p>
            <a:pPr algn="l"/>
            <a:r>
              <a:rPr lang="en-US" dirty="0">
                <a:solidFill>
                  <a:schemeClr val="tx1"/>
                </a:solidFill>
              </a:rPr>
              <a:t> Features may be specific structures in the image such as </a:t>
            </a:r>
            <a:r>
              <a:rPr lang="en-US" dirty="0">
                <a:solidFill>
                  <a:srgbClr val="FF0000"/>
                </a:solidFill>
              </a:rPr>
              <a:t>points</a:t>
            </a:r>
            <a:r>
              <a:rPr lang="en-US" dirty="0">
                <a:solidFill>
                  <a:schemeClr val="tx1"/>
                </a:solidFill>
              </a:rPr>
              <a:t>, </a:t>
            </a:r>
            <a:r>
              <a:rPr lang="en-US" dirty="0">
                <a:solidFill>
                  <a:srgbClr val="FF0000"/>
                </a:solidFill>
              </a:rPr>
              <a:t>edges</a:t>
            </a:r>
            <a:r>
              <a:rPr lang="en-US" dirty="0">
                <a:solidFill>
                  <a:schemeClr val="tx1"/>
                </a:solidFill>
              </a:rPr>
              <a:t> or </a:t>
            </a:r>
            <a:r>
              <a:rPr lang="en-US" dirty="0">
                <a:solidFill>
                  <a:srgbClr val="FF0000"/>
                </a:solidFill>
              </a:rPr>
              <a:t>objects</a:t>
            </a:r>
            <a:r>
              <a:rPr lang="en-US" dirty="0">
                <a:solidFill>
                  <a:schemeClr val="tx1"/>
                </a:solidFill>
              </a:rPr>
              <a:t>.</a:t>
            </a:r>
            <a:endParaRPr lang="tr-TR" dirty="0">
              <a:solidFill>
                <a:schemeClr val="tx1"/>
              </a:solidFill>
            </a:endParaRPr>
          </a:p>
        </p:txBody>
      </p:sp>
    </p:spTree>
    <p:extLst>
      <p:ext uri="{BB962C8B-B14F-4D97-AF65-F5344CB8AC3E}">
        <p14:creationId xmlns:p14="http://schemas.microsoft.com/office/powerpoint/2010/main" val="1997647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41" y="5069059"/>
            <a:ext cx="8229600" cy="1143000"/>
          </a:xfrm>
        </p:spPr>
        <p:txBody>
          <a:bodyPr/>
          <a:lstStyle/>
          <a:p>
            <a:endParaRPr lang="tr-TR" dirty="0"/>
          </a:p>
        </p:txBody>
      </p:sp>
      <p:pic>
        <p:nvPicPr>
          <p:cNvPr id="1026" name="Picture 2" descr="C:\Users\mibrahim.unal\Desktop\MEXArticlev1p2_02-e14065284814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28600"/>
            <a:ext cx="6553200" cy="491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47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Different Feature Extraction  Approaches</a:t>
            </a:r>
          </a:p>
        </p:txBody>
      </p:sp>
      <p:sp>
        <p:nvSpPr>
          <p:cNvPr id="3" name="Content Placeholder 2"/>
          <p:cNvSpPr>
            <a:spLocks noGrp="1"/>
          </p:cNvSpPr>
          <p:nvPr>
            <p:ph idx="1"/>
          </p:nvPr>
        </p:nvSpPr>
        <p:spPr/>
        <p:txBody>
          <a:bodyPr/>
          <a:lstStyle/>
          <a:p>
            <a:r>
              <a:rPr lang="tr-TR" dirty="0"/>
              <a:t>SIFT (</a:t>
            </a:r>
            <a:r>
              <a:rPr lang="tr-TR" b="1" dirty="0"/>
              <a:t>Scale-Invariant Feature Transform</a:t>
            </a:r>
            <a:r>
              <a:rPr lang="tr-TR" dirty="0"/>
              <a:t>)</a:t>
            </a:r>
          </a:p>
          <a:p>
            <a:endParaRPr lang="tr-TR" dirty="0"/>
          </a:p>
          <a:p>
            <a:r>
              <a:rPr lang="tr-TR" dirty="0"/>
              <a:t>HOG (</a:t>
            </a:r>
            <a:r>
              <a:rPr lang="tr-TR" b="1" dirty="0"/>
              <a:t>Histogram of Oriented Gradients</a:t>
            </a:r>
            <a:r>
              <a:rPr lang="tr-TR" dirty="0"/>
              <a:t>)</a:t>
            </a:r>
          </a:p>
          <a:p>
            <a:endParaRPr lang="tr-TR" dirty="0"/>
          </a:p>
          <a:p>
            <a:r>
              <a:rPr lang="tr-TR" dirty="0"/>
              <a:t>CNN (</a:t>
            </a:r>
            <a:r>
              <a:rPr lang="tr-TR" b="1" dirty="0"/>
              <a:t>Convolutional Neural Network</a:t>
            </a:r>
            <a:r>
              <a:rPr lang="tr-TR" dirty="0"/>
              <a:t> )</a:t>
            </a:r>
          </a:p>
        </p:txBody>
      </p:sp>
    </p:spTree>
    <p:extLst>
      <p:ext uri="{BB962C8B-B14F-4D97-AF65-F5344CB8AC3E}">
        <p14:creationId xmlns:p14="http://schemas.microsoft.com/office/powerpoint/2010/main" val="2391506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458200" cy="5897563"/>
          </a:xfrm>
        </p:spPr>
        <p:txBody>
          <a:bodyPr/>
          <a:lstStyle/>
          <a:p>
            <a:endParaRPr lang="tr-TR" dirty="0"/>
          </a:p>
          <a:p>
            <a:r>
              <a:rPr lang="tr-TR" dirty="0"/>
              <a:t>SIFT</a:t>
            </a:r>
          </a:p>
          <a:p>
            <a:r>
              <a:rPr lang="en-US" dirty="0"/>
              <a:t>Matching features across different images in a common problem in computer vision. When all images are similar in nature (same scale, orientation, </a:t>
            </a:r>
            <a:r>
              <a:rPr lang="en-US" dirty="0" err="1"/>
              <a:t>etc</a:t>
            </a:r>
            <a:r>
              <a:rPr lang="en-US" dirty="0"/>
              <a:t>) </a:t>
            </a:r>
            <a:r>
              <a:rPr lang="en-US" dirty="0">
                <a:hlinkClick r:id="rId2"/>
              </a:rPr>
              <a:t>simple corner detectors</a:t>
            </a:r>
            <a:r>
              <a:rPr lang="en-US" dirty="0"/>
              <a:t> can work. </a:t>
            </a:r>
            <a:r>
              <a:rPr lang="en-US" dirty="0">
                <a:solidFill>
                  <a:srgbClr val="FF0000"/>
                </a:solidFill>
              </a:rPr>
              <a:t>But when you have images of different scales and rotations, you need to use the Scale Invariant Feature Transform</a:t>
            </a:r>
            <a:r>
              <a:rPr lang="en-US" dirty="0"/>
              <a:t>.</a:t>
            </a:r>
            <a:endParaRPr lang="tr-TR" dirty="0"/>
          </a:p>
        </p:txBody>
      </p:sp>
    </p:spTree>
    <p:extLst>
      <p:ext uri="{BB962C8B-B14F-4D97-AF65-F5344CB8AC3E}">
        <p14:creationId xmlns:p14="http://schemas.microsoft.com/office/powerpoint/2010/main" val="3673164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Images with different scale and rotations</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375103"/>
            <a:ext cx="3352800" cy="1368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212" y="1371600"/>
            <a:ext cx="3826764"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971800"/>
            <a:ext cx="2743200" cy="2608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199" y="3103380"/>
            <a:ext cx="3048661" cy="2306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0403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0"/>
            <a:ext cx="6705600" cy="3394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3000" y="3394065"/>
            <a:ext cx="6553200" cy="3225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9419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Histogram of Orianted Gradient</a:t>
            </a:r>
          </a:p>
        </p:txBody>
      </p:sp>
      <p:sp>
        <p:nvSpPr>
          <p:cNvPr id="3" name="Content Placeholder 2"/>
          <p:cNvSpPr>
            <a:spLocks noGrp="1"/>
          </p:cNvSpPr>
          <p:nvPr>
            <p:ph idx="1"/>
          </p:nvPr>
        </p:nvSpPr>
        <p:spPr/>
        <p:txBody>
          <a:bodyPr/>
          <a:lstStyle/>
          <a:p>
            <a:r>
              <a:rPr lang="tr-TR" dirty="0"/>
              <a:t>Preprocessing</a:t>
            </a:r>
          </a:p>
          <a:p>
            <a:endParaRPr lang="tr-T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2490307"/>
            <a:ext cx="6858000" cy="3279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990600" y="5715000"/>
            <a:ext cx="6705600" cy="646331"/>
          </a:xfrm>
          <a:prstGeom prst="rect">
            <a:avLst/>
          </a:prstGeom>
          <a:noFill/>
        </p:spPr>
        <p:txBody>
          <a:bodyPr wrap="square" rtlCol="0">
            <a:spAutoFit/>
          </a:bodyPr>
          <a:lstStyle/>
          <a:p>
            <a:r>
              <a:rPr lang="en-US" dirty="0"/>
              <a:t>This patch is cropped out of an image and resized to 64×128. Now we are ready to calculate the HOG descriptor for this image patch.</a:t>
            </a:r>
            <a:endParaRPr lang="tr-TR" dirty="0"/>
          </a:p>
        </p:txBody>
      </p:sp>
    </p:spTree>
    <p:extLst>
      <p:ext uri="{BB962C8B-B14F-4D97-AF65-F5344CB8AC3E}">
        <p14:creationId xmlns:p14="http://schemas.microsoft.com/office/powerpoint/2010/main" val="399152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4F5CAC81-9A56-43F2-9660-3F6A085419C3}"/>
              </a:ext>
            </a:extLst>
          </p:cNvPr>
          <p:cNvPicPr>
            <a:picLocks noGrp="1" noChangeAspect="1"/>
          </p:cNvPicPr>
          <p:nvPr>
            <p:ph idx="1"/>
          </p:nvPr>
        </p:nvPicPr>
        <p:blipFill>
          <a:blip r:embed="rId2"/>
          <a:stretch>
            <a:fillRect/>
          </a:stretch>
        </p:blipFill>
        <p:spPr>
          <a:xfrm>
            <a:off x="0" y="0"/>
            <a:ext cx="9144000" cy="5905500"/>
          </a:xfrm>
          <a:prstGeom prst="rect">
            <a:avLst/>
          </a:prstGeom>
        </p:spPr>
      </p:pic>
    </p:spTree>
    <p:extLst>
      <p:ext uri="{BB962C8B-B14F-4D97-AF65-F5344CB8AC3E}">
        <p14:creationId xmlns:p14="http://schemas.microsoft.com/office/powerpoint/2010/main" val="1403274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What makes the cell cancerous</a:t>
            </a:r>
            <a:r>
              <a:rPr lang="tr-TR" dirty="0"/>
              <a:t>?</a:t>
            </a:r>
          </a:p>
        </p:txBody>
      </p:sp>
      <p:sp>
        <p:nvSpPr>
          <p:cNvPr id="3" name="Content Placeholder 2"/>
          <p:cNvSpPr>
            <a:spLocks noGrp="1"/>
          </p:cNvSpPr>
          <p:nvPr>
            <p:ph idx="1"/>
          </p:nvPr>
        </p:nvSpPr>
        <p:spPr/>
        <p:txBody>
          <a:bodyPr/>
          <a:lstStyle/>
          <a:p>
            <a:endParaRPr lang="tr-TR" dirty="0"/>
          </a:p>
          <a:p>
            <a:r>
              <a:rPr lang="tr-TR" dirty="0"/>
              <a:t>How to diagnose a cancer cell ?</a:t>
            </a:r>
          </a:p>
          <a:p>
            <a:endParaRPr lang="tr-TR" dirty="0"/>
          </a:p>
          <a:p>
            <a:r>
              <a:rPr lang="tr-TR" dirty="0"/>
              <a:t>What are </a:t>
            </a:r>
            <a:r>
              <a:rPr lang="tr-TR" dirty="0" err="1"/>
              <a:t>their</a:t>
            </a:r>
            <a:r>
              <a:rPr lang="tr-TR" dirty="0"/>
              <a:t> </a:t>
            </a:r>
            <a:r>
              <a:rPr lang="en-US" dirty="0"/>
              <a:t>attributes</a:t>
            </a:r>
            <a:r>
              <a:rPr lang="tr-TR" dirty="0"/>
              <a:t>?</a:t>
            </a:r>
          </a:p>
          <a:p>
            <a:endParaRPr lang="tr-TR" dirty="0"/>
          </a:p>
        </p:txBody>
      </p:sp>
    </p:spTree>
    <p:extLst>
      <p:ext uri="{BB962C8B-B14F-4D97-AF65-F5344CB8AC3E}">
        <p14:creationId xmlns:p14="http://schemas.microsoft.com/office/powerpoint/2010/main" val="2165187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881CDD52-9EEC-42F0-BF8F-69D790071E74}"/>
              </a:ext>
            </a:extLst>
          </p:cNvPr>
          <p:cNvPicPr>
            <a:picLocks noChangeAspect="1"/>
          </p:cNvPicPr>
          <p:nvPr/>
        </p:nvPicPr>
        <p:blipFill>
          <a:blip r:embed="rId2"/>
          <a:stretch>
            <a:fillRect/>
          </a:stretch>
        </p:blipFill>
        <p:spPr>
          <a:xfrm>
            <a:off x="228600" y="228600"/>
            <a:ext cx="8640751" cy="5638800"/>
          </a:xfrm>
          <a:prstGeom prst="rect">
            <a:avLst/>
          </a:prstGeom>
        </p:spPr>
      </p:pic>
    </p:spTree>
    <p:extLst>
      <p:ext uri="{BB962C8B-B14F-4D97-AF65-F5344CB8AC3E}">
        <p14:creationId xmlns:p14="http://schemas.microsoft.com/office/powerpoint/2010/main" val="1169050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CB1AD896-8F78-4A81-9986-37D0F3384FD0}"/>
              </a:ext>
            </a:extLst>
          </p:cNvPr>
          <p:cNvPicPr>
            <a:picLocks noGrp="1" noChangeAspect="1"/>
          </p:cNvPicPr>
          <p:nvPr>
            <p:ph idx="1"/>
          </p:nvPr>
        </p:nvPicPr>
        <p:blipFill>
          <a:blip r:embed="rId2"/>
          <a:stretch>
            <a:fillRect/>
          </a:stretch>
        </p:blipFill>
        <p:spPr>
          <a:xfrm>
            <a:off x="152400" y="42332"/>
            <a:ext cx="5010150" cy="2647950"/>
          </a:xfrm>
          <a:prstGeom prst="rect">
            <a:avLst/>
          </a:prstGeom>
        </p:spPr>
      </p:pic>
      <p:pic>
        <p:nvPicPr>
          <p:cNvPr id="5" name="Resim 4">
            <a:extLst>
              <a:ext uri="{FF2B5EF4-FFF2-40B4-BE49-F238E27FC236}">
                <a16:creationId xmlns:a16="http://schemas.microsoft.com/office/drawing/2014/main" id="{28BDB25C-22D5-4E2B-9990-CD68F856EA67}"/>
              </a:ext>
            </a:extLst>
          </p:cNvPr>
          <p:cNvPicPr>
            <a:picLocks noChangeAspect="1"/>
          </p:cNvPicPr>
          <p:nvPr/>
        </p:nvPicPr>
        <p:blipFill>
          <a:blip r:embed="rId3"/>
          <a:stretch>
            <a:fillRect/>
          </a:stretch>
        </p:blipFill>
        <p:spPr>
          <a:xfrm>
            <a:off x="5486400" y="174171"/>
            <a:ext cx="3505200" cy="6509657"/>
          </a:xfrm>
          <a:prstGeom prst="rect">
            <a:avLst/>
          </a:prstGeom>
        </p:spPr>
      </p:pic>
      <p:sp>
        <p:nvSpPr>
          <p:cNvPr id="6" name="Dikdörtgen 5">
            <a:extLst>
              <a:ext uri="{FF2B5EF4-FFF2-40B4-BE49-F238E27FC236}">
                <a16:creationId xmlns:a16="http://schemas.microsoft.com/office/drawing/2014/main" id="{A635C907-01EC-43D1-8FB1-120E2685CA5C}"/>
              </a:ext>
            </a:extLst>
          </p:cNvPr>
          <p:cNvSpPr/>
          <p:nvPr/>
        </p:nvSpPr>
        <p:spPr>
          <a:xfrm>
            <a:off x="565150" y="2967334"/>
            <a:ext cx="4572000" cy="923330"/>
          </a:xfrm>
          <a:prstGeom prst="rect">
            <a:avLst/>
          </a:prstGeom>
        </p:spPr>
        <p:txBody>
          <a:bodyPr>
            <a:spAutoFit/>
          </a:bodyPr>
          <a:lstStyle/>
          <a:p>
            <a:r>
              <a:rPr lang="en-US">
                <a:solidFill>
                  <a:srgbClr val="333333"/>
                </a:solidFill>
                <a:latin typeface="Open Sans"/>
              </a:rPr>
              <a:t>The contributions of all the pixels in the 8×8 cells are added up to create the 9-bin histogram.</a:t>
            </a:r>
            <a:endParaRPr lang="en-US" dirty="0"/>
          </a:p>
        </p:txBody>
      </p:sp>
      <p:sp>
        <p:nvSpPr>
          <p:cNvPr id="7" name="Dikdörtgen 6">
            <a:extLst>
              <a:ext uri="{FF2B5EF4-FFF2-40B4-BE49-F238E27FC236}">
                <a16:creationId xmlns:a16="http://schemas.microsoft.com/office/drawing/2014/main" id="{913EC44A-F0F5-42B6-B48E-CA7D28D16E83}"/>
              </a:ext>
            </a:extLst>
          </p:cNvPr>
          <p:cNvSpPr/>
          <p:nvPr/>
        </p:nvSpPr>
        <p:spPr>
          <a:xfrm>
            <a:off x="457200" y="4267200"/>
            <a:ext cx="4679950" cy="923330"/>
          </a:xfrm>
          <a:prstGeom prst="rect">
            <a:avLst/>
          </a:prstGeom>
        </p:spPr>
        <p:txBody>
          <a:bodyPr wrap="square">
            <a:spAutoFit/>
          </a:bodyPr>
          <a:lstStyle/>
          <a:p>
            <a:r>
              <a:rPr lang="en-US" dirty="0">
                <a:solidFill>
                  <a:srgbClr val="333333"/>
                </a:solidFill>
                <a:latin typeface="Open Sans"/>
              </a:rPr>
              <a:t>You will notice that dominant direction of the histogram captures the shape of the person, especially around the </a:t>
            </a:r>
            <a:r>
              <a:rPr lang="en-US" dirty="0">
                <a:solidFill>
                  <a:srgbClr val="FF0000"/>
                </a:solidFill>
                <a:latin typeface="Open Sans"/>
              </a:rPr>
              <a:t>torso</a:t>
            </a:r>
            <a:r>
              <a:rPr lang="en-US" dirty="0">
                <a:solidFill>
                  <a:srgbClr val="333333"/>
                </a:solidFill>
                <a:latin typeface="Open Sans"/>
              </a:rPr>
              <a:t> and </a:t>
            </a:r>
            <a:r>
              <a:rPr lang="en-US" dirty="0">
                <a:solidFill>
                  <a:srgbClr val="FF0000"/>
                </a:solidFill>
                <a:latin typeface="Open Sans"/>
              </a:rPr>
              <a:t>legs</a:t>
            </a:r>
            <a:r>
              <a:rPr lang="en-US" dirty="0">
                <a:solidFill>
                  <a:srgbClr val="333333"/>
                </a:solidFill>
                <a:latin typeface="Open Sans"/>
              </a:rPr>
              <a:t>.</a:t>
            </a:r>
            <a:endParaRPr lang="en-US" dirty="0"/>
          </a:p>
        </p:txBody>
      </p:sp>
    </p:spTree>
    <p:extLst>
      <p:ext uri="{BB962C8B-B14F-4D97-AF65-F5344CB8AC3E}">
        <p14:creationId xmlns:p14="http://schemas.microsoft.com/office/powerpoint/2010/main" val="3208111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a:t>Convolutional Neural Networks </a:t>
            </a:r>
            <a:br>
              <a:rPr lang="tr-TR" dirty="0"/>
            </a:br>
            <a:endParaRPr lang="tr-TR"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9100" y="1219200"/>
            <a:ext cx="8305800" cy="280610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Dikdörtgen 4">
            <a:extLst>
              <a:ext uri="{FF2B5EF4-FFF2-40B4-BE49-F238E27FC236}">
                <a16:creationId xmlns:a16="http://schemas.microsoft.com/office/drawing/2014/main" id="{C7207246-F243-4FA8-BE86-40DC19A328D6}"/>
              </a:ext>
            </a:extLst>
          </p:cNvPr>
          <p:cNvSpPr/>
          <p:nvPr/>
        </p:nvSpPr>
        <p:spPr>
          <a:xfrm>
            <a:off x="419100" y="4267200"/>
            <a:ext cx="7924800" cy="2031325"/>
          </a:xfrm>
          <a:prstGeom prst="rect">
            <a:avLst/>
          </a:prstGeom>
        </p:spPr>
        <p:txBody>
          <a:bodyPr wrap="square">
            <a:spAutoFit/>
          </a:bodyPr>
          <a:lstStyle/>
          <a:p>
            <a:pPr>
              <a:buFont typeface="Arial" panose="020B0604020202020204" pitchFamily="34" charset="0"/>
              <a:buChar char="•"/>
            </a:pPr>
            <a:r>
              <a:rPr lang="en-US" dirty="0">
                <a:solidFill>
                  <a:srgbClr val="414549"/>
                </a:solidFill>
                <a:latin typeface="Roboto"/>
              </a:rPr>
              <a:t>Input image (starting point)</a:t>
            </a:r>
            <a:br>
              <a:rPr lang="en-US" dirty="0">
                <a:solidFill>
                  <a:srgbClr val="414549"/>
                </a:solidFill>
                <a:latin typeface="Roboto"/>
              </a:rPr>
            </a:br>
            <a:endParaRPr lang="en-US" dirty="0">
              <a:solidFill>
                <a:srgbClr val="414549"/>
              </a:solidFill>
              <a:latin typeface="Roboto"/>
            </a:endParaRPr>
          </a:p>
          <a:p>
            <a:pPr>
              <a:buFont typeface="Arial" panose="020B0604020202020204" pitchFamily="34" charset="0"/>
              <a:buChar char="•"/>
            </a:pPr>
            <a:r>
              <a:rPr lang="en-US" dirty="0">
                <a:solidFill>
                  <a:srgbClr val="414549"/>
                </a:solidFill>
                <a:latin typeface="Roboto"/>
              </a:rPr>
              <a:t>Convolutional layer (convolution operation)</a:t>
            </a:r>
            <a:br>
              <a:rPr lang="en-US" dirty="0">
                <a:solidFill>
                  <a:srgbClr val="414549"/>
                </a:solidFill>
                <a:latin typeface="Roboto"/>
              </a:rPr>
            </a:br>
            <a:endParaRPr lang="en-US" dirty="0">
              <a:solidFill>
                <a:srgbClr val="414549"/>
              </a:solidFill>
              <a:latin typeface="Roboto"/>
            </a:endParaRPr>
          </a:p>
          <a:p>
            <a:pPr>
              <a:buFont typeface="Arial" panose="020B0604020202020204" pitchFamily="34" charset="0"/>
              <a:buChar char="•"/>
            </a:pPr>
            <a:r>
              <a:rPr lang="en-US" dirty="0">
                <a:solidFill>
                  <a:srgbClr val="414549"/>
                </a:solidFill>
                <a:latin typeface="Roboto"/>
              </a:rPr>
              <a:t>Pooling layer (pooling)</a:t>
            </a:r>
            <a:br>
              <a:rPr lang="en-US" dirty="0">
                <a:solidFill>
                  <a:srgbClr val="414549"/>
                </a:solidFill>
                <a:latin typeface="Roboto"/>
              </a:rPr>
            </a:br>
            <a:endParaRPr lang="en-US" dirty="0">
              <a:solidFill>
                <a:srgbClr val="414549"/>
              </a:solidFill>
              <a:latin typeface="Roboto"/>
            </a:endParaRPr>
          </a:p>
          <a:p>
            <a:pPr>
              <a:buFont typeface="Arial" panose="020B0604020202020204" pitchFamily="34" charset="0"/>
              <a:buChar char="•"/>
            </a:pPr>
            <a:r>
              <a:rPr lang="en-US" dirty="0">
                <a:solidFill>
                  <a:srgbClr val="414549"/>
                </a:solidFill>
                <a:latin typeface="Roboto"/>
              </a:rPr>
              <a:t>Input layer for the artificial neural network (flattening)</a:t>
            </a:r>
            <a:endParaRPr lang="en-US" b="0" i="0" dirty="0">
              <a:solidFill>
                <a:srgbClr val="414549"/>
              </a:solidFill>
              <a:effectLst/>
              <a:latin typeface="Roboto"/>
            </a:endParaRPr>
          </a:p>
        </p:txBody>
      </p:sp>
    </p:spTree>
    <p:extLst>
      <p:ext uri="{BB962C8B-B14F-4D97-AF65-F5344CB8AC3E}">
        <p14:creationId xmlns:p14="http://schemas.microsoft.com/office/powerpoint/2010/main" val="4265223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48F61818-A8F9-4389-8C3E-F3025F3C7AAF}"/>
              </a:ext>
            </a:extLst>
          </p:cNvPr>
          <p:cNvPicPr>
            <a:picLocks noGrp="1" noChangeAspect="1"/>
          </p:cNvPicPr>
          <p:nvPr>
            <p:ph idx="1"/>
          </p:nvPr>
        </p:nvPicPr>
        <p:blipFill>
          <a:blip r:embed="rId2"/>
          <a:stretch>
            <a:fillRect/>
          </a:stretch>
        </p:blipFill>
        <p:spPr>
          <a:xfrm>
            <a:off x="304800" y="1143000"/>
            <a:ext cx="2550053" cy="4389437"/>
          </a:xfrm>
          <a:prstGeom prst="rect">
            <a:avLst/>
          </a:prstGeom>
        </p:spPr>
      </p:pic>
      <p:sp>
        <p:nvSpPr>
          <p:cNvPr id="5" name="Dikdörtgen 4">
            <a:extLst>
              <a:ext uri="{FF2B5EF4-FFF2-40B4-BE49-F238E27FC236}">
                <a16:creationId xmlns:a16="http://schemas.microsoft.com/office/drawing/2014/main" id="{CCD68CE4-F18A-4EA9-8548-9749EE7BD3AB}"/>
              </a:ext>
            </a:extLst>
          </p:cNvPr>
          <p:cNvSpPr/>
          <p:nvPr/>
        </p:nvSpPr>
        <p:spPr>
          <a:xfrm>
            <a:off x="457200" y="5777970"/>
            <a:ext cx="8534400" cy="461665"/>
          </a:xfrm>
          <a:prstGeom prst="rect">
            <a:avLst/>
          </a:prstGeom>
        </p:spPr>
        <p:txBody>
          <a:bodyPr wrap="square">
            <a:spAutoFit/>
          </a:bodyPr>
          <a:lstStyle/>
          <a:p>
            <a:r>
              <a:rPr lang="en-US" sz="1200" dirty="0">
                <a:latin typeface="Arial" panose="020B0604020202020204" pitchFamily="34" charset="0"/>
              </a:rPr>
              <a:t>Cancer diagnosis in histopathological image: CNN based approach </a:t>
            </a:r>
            <a:r>
              <a:rPr lang="en-US" sz="1200" dirty="0" err="1">
                <a:latin typeface="Arial" panose="020B0604020202020204" pitchFamily="34" charset="0"/>
              </a:rPr>
              <a:t>Sumaiya</a:t>
            </a:r>
            <a:r>
              <a:rPr lang="en-US" sz="1200" dirty="0">
                <a:latin typeface="Arial" panose="020B0604020202020204" pitchFamily="34" charset="0"/>
              </a:rPr>
              <a:t> </a:t>
            </a:r>
            <a:r>
              <a:rPr lang="en-US" sz="1200" dirty="0" err="1">
                <a:latin typeface="Arial" panose="020B0604020202020204" pitchFamily="34" charset="0"/>
              </a:rPr>
              <a:t>Dabeer</a:t>
            </a:r>
            <a:r>
              <a:rPr lang="en-US" sz="1200" dirty="0">
                <a:latin typeface="Arial" panose="020B0604020202020204" pitchFamily="34" charset="0"/>
              </a:rPr>
              <a:t>*, </a:t>
            </a:r>
            <a:r>
              <a:rPr lang="en-US" sz="1200" dirty="0" err="1">
                <a:latin typeface="Arial" panose="020B0604020202020204" pitchFamily="34" charset="0"/>
              </a:rPr>
              <a:t>Maha</a:t>
            </a:r>
            <a:r>
              <a:rPr lang="en-US" sz="1200" dirty="0">
                <a:latin typeface="Arial" panose="020B0604020202020204" pitchFamily="34" charset="0"/>
              </a:rPr>
              <a:t> Mohammed Khan, Saiful Islam Department of Computer Engineering Zakir Husain College of Engineering and Technology Aligarh, India </a:t>
            </a:r>
            <a:endParaRPr lang="en-US" sz="1200" dirty="0"/>
          </a:p>
        </p:txBody>
      </p:sp>
      <p:pic>
        <p:nvPicPr>
          <p:cNvPr id="6" name="Resim 5">
            <a:extLst>
              <a:ext uri="{FF2B5EF4-FFF2-40B4-BE49-F238E27FC236}">
                <a16:creationId xmlns:a16="http://schemas.microsoft.com/office/drawing/2014/main" id="{01C4CB3A-A117-4443-97DF-966CFB0D1A47}"/>
              </a:ext>
            </a:extLst>
          </p:cNvPr>
          <p:cNvPicPr>
            <a:picLocks noChangeAspect="1"/>
          </p:cNvPicPr>
          <p:nvPr/>
        </p:nvPicPr>
        <p:blipFill>
          <a:blip r:embed="rId3"/>
          <a:stretch>
            <a:fillRect/>
          </a:stretch>
        </p:blipFill>
        <p:spPr>
          <a:xfrm>
            <a:off x="3200400" y="1295400"/>
            <a:ext cx="5791200" cy="3657600"/>
          </a:xfrm>
          <a:prstGeom prst="rect">
            <a:avLst/>
          </a:prstGeom>
        </p:spPr>
      </p:pic>
    </p:spTree>
    <p:extLst>
      <p:ext uri="{BB962C8B-B14F-4D97-AF65-F5344CB8AC3E}">
        <p14:creationId xmlns:p14="http://schemas.microsoft.com/office/powerpoint/2010/main" val="3254782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26908" cy="6643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4018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we are going to do</a:t>
            </a:r>
          </a:p>
        </p:txBody>
      </p:sp>
      <p:sp>
        <p:nvSpPr>
          <p:cNvPr id="3" name="Content Placeholder 2"/>
          <p:cNvSpPr>
            <a:spLocks noGrp="1"/>
          </p:cNvSpPr>
          <p:nvPr>
            <p:ph idx="1"/>
          </p:nvPr>
        </p:nvSpPr>
        <p:spPr/>
        <p:txBody>
          <a:bodyPr/>
          <a:lstStyle/>
          <a:p>
            <a:r>
              <a:rPr lang="tr-TR" dirty="0"/>
              <a:t>We are going to find wether a given image contains cancer cells or not. The process we are going to follow is given below. </a:t>
            </a:r>
          </a:p>
        </p:txBody>
      </p:sp>
      <p:pic>
        <p:nvPicPr>
          <p:cNvPr id="2051" name="Picture 3" descr="C:\Users\mibrahim.unal\Downloads\Untitled Diagram (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 y="3352800"/>
            <a:ext cx="8305800" cy="1215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427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Pre Processing</a:t>
            </a:r>
          </a:p>
        </p:txBody>
      </p:sp>
      <p:sp>
        <p:nvSpPr>
          <p:cNvPr id="3" name="Content Placeholder 2"/>
          <p:cNvSpPr>
            <a:spLocks noGrp="1"/>
          </p:cNvSpPr>
          <p:nvPr>
            <p:ph idx="1"/>
          </p:nvPr>
        </p:nvSpPr>
        <p:spPr/>
        <p:txBody>
          <a:bodyPr/>
          <a:lstStyle/>
          <a:p>
            <a:r>
              <a:rPr lang="tr-TR" dirty="0"/>
              <a:t>Pre processing is the name of operations that are used to enhance an image according to the task at hand.</a:t>
            </a:r>
          </a:p>
          <a:p>
            <a:pPr lvl="1"/>
            <a:r>
              <a:rPr lang="en-US" dirty="0" err="1"/>
              <a:t>Grayscaling</a:t>
            </a:r>
            <a:endParaRPr lang="en-US" dirty="0"/>
          </a:p>
          <a:p>
            <a:pPr lvl="1"/>
            <a:r>
              <a:rPr lang="tr-TR" dirty="0" err="1"/>
              <a:t>Blurring</a:t>
            </a:r>
            <a:endParaRPr lang="tr-TR" dirty="0"/>
          </a:p>
          <a:p>
            <a:pPr lvl="1"/>
            <a:r>
              <a:rPr lang="tr-TR" dirty="0" err="1"/>
              <a:t>Sharpening</a:t>
            </a:r>
            <a:endParaRPr lang="tr-TR" dirty="0"/>
          </a:p>
          <a:p>
            <a:pPr lvl="1"/>
            <a:r>
              <a:rPr lang="tr-TR" dirty="0" err="1"/>
              <a:t>Intensity</a:t>
            </a:r>
            <a:r>
              <a:rPr lang="tr-TR" dirty="0"/>
              <a:t> </a:t>
            </a:r>
            <a:r>
              <a:rPr lang="tr-TR" dirty="0" err="1"/>
              <a:t>Adjustment</a:t>
            </a:r>
            <a:endParaRPr lang="tr-TR" dirty="0"/>
          </a:p>
          <a:p>
            <a:pPr lvl="1"/>
            <a:r>
              <a:rPr lang="tr-TR" dirty="0"/>
              <a:t>Contrast Enhancing</a:t>
            </a:r>
          </a:p>
        </p:txBody>
      </p:sp>
    </p:spTree>
    <p:extLst>
      <p:ext uri="{BB962C8B-B14F-4D97-AF65-F5344CB8AC3E}">
        <p14:creationId xmlns:p14="http://schemas.microsoft.com/office/powerpoint/2010/main" val="3207612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Segmentation</a:t>
            </a:r>
          </a:p>
        </p:txBody>
      </p:sp>
      <p:sp>
        <p:nvSpPr>
          <p:cNvPr id="6" name="Content Placeholder 5"/>
          <p:cNvSpPr>
            <a:spLocks noGrp="1"/>
          </p:cNvSpPr>
          <p:nvPr>
            <p:ph idx="1"/>
          </p:nvPr>
        </p:nvSpPr>
        <p:spPr>
          <a:xfrm>
            <a:off x="457200" y="1981200"/>
            <a:ext cx="8229600" cy="4389120"/>
          </a:xfrm>
        </p:spPr>
        <p:txBody>
          <a:bodyPr/>
          <a:lstStyle/>
          <a:p>
            <a:pPr marL="0" indent="0">
              <a:buNone/>
            </a:pPr>
            <a:r>
              <a:rPr lang="en-US" dirty="0"/>
              <a:t>Need to find cells before extracting features</a:t>
            </a:r>
          </a:p>
          <a:p>
            <a:r>
              <a:rPr lang="en-US" dirty="0"/>
              <a:t>Determining the Background and Foreground</a:t>
            </a:r>
            <a:endParaRPr lang="tr-TR" dirty="0"/>
          </a:p>
          <a:p>
            <a:pPr lvl="1"/>
            <a:r>
              <a:rPr lang="tr-TR" dirty="0" err="1">
                <a:solidFill>
                  <a:srgbClr val="FF0000"/>
                </a:solidFill>
              </a:rPr>
              <a:t>Otsu’s</a:t>
            </a:r>
            <a:r>
              <a:rPr lang="tr-TR" dirty="0">
                <a:solidFill>
                  <a:srgbClr val="FF0000"/>
                </a:solidFill>
              </a:rPr>
              <a:t> </a:t>
            </a:r>
            <a:r>
              <a:rPr lang="tr-TR" dirty="0" err="1">
                <a:solidFill>
                  <a:srgbClr val="FF0000"/>
                </a:solidFill>
              </a:rPr>
              <a:t>Method</a:t>
            </a:r>
            <a:endParaRPr lang="en-US" dirty="0"/>
          </a:p>
          <a:p>
            <a:r>
              <a:rPr lang="en-US" dirty="0"/>
              <a:t>Finding separate cells</a:t>
            </a:r>
            <a:endParaRPr lang="tr-TR" dirty="0"/>
          </a:p>
          <a:p>
            <a:pPr lvl="1"/>
            <a:r>
              <a:rPr lang="tr-TR" dirty="0">
                <a:solidFill>
                  <a:srgbClr val="FF0000"/>
                </a:solidFill>
              </a:rPr>
              <a:t>Marker </a:t>
            </a:r>
            <a:r>
              <a:rPr lang="en-US" dirty="0">
                <a:solidFill>
                  <a:srgbClr val="FF0000"/>
                </a:solidFill>
              </a:rPr>
              <a:t>Controlled</a:t>
            </a:r>
            <a:r>
              <a:rPr lang="tr-TR" dirty="0">
                <a:solidFill>
                  <a:srgbClr val="FF0000"/>
                </a:solidFill>
              </a:rPr>
              <a:t> </a:t>
            </a:r>
            <a:r>
              <a:rPr lang="tr-TR" dirty="0" err="1">
                <a:solidFill>
                  <a:srgbClr val="FF0000"/>
                </a:solidFill>
              </a:rPr>
              <a:t>Watershed</a:t>
            </a:r>
            <a:r>
              <a:rPr lang="tr-TR" dirty="0">
                <a:solidFill>
                  <a:srgbClr val="FF0000"/>
                </a:solidFill>
              </a:rPr>
              <a:t> </a:t>
            </a:r>
            <a:r>
              <a:rPr lang="tr-TR" dirty="0" err="1">
                <a:solidFill>
                  <a:srgbClr val="FF0000"/>
                </a:solidFill>
              </a:rPr>
              <a:t>Segmentation</a:t>
            </a:r>
            <a:endParaRPr lang="en-US" dirty="0">
              <a:solidFill>
                <a:srgbClr val="FF0000"/>
              </a:solidFill>
            </a:endParaRPr>
          </a:p>
        </p:txBody>
      </p:sp>
    </p:spTree>
    <p:extLst>
      <p:ext uri="{BB962C8B-B14F-4D97-AF65-F5344CB8AC3E}">
        <p14:creationId xmlns:p14="http://schemas.microsoft.com/office/powerpoint/2010/main" val="1021835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Threshold Segmentation</a:t>
            </a:r>
          </a:p>
        </p:txBody>
      </p:sp>
      <p:sp>
        <p:nvSpPr>
          <p:cNvPr id="3" name="Content Placeholder 2"/>
          <p:cNvSpPr>
            <a:spLocks noGrp="1"/>
          </p:cNvSpPr>
          <p:nvPr>
            <p:ph idx="1"/>
          </p:nvPr>
        </p:nvSpPr>
        <p:spPr/>
        <p:txBody>
          <a:bodyPr/>
          <a:lstStyle/>
          <a:p>
            <a:r>
              <a:rPr lang="tr-TR" dirty="0"/>
              <a:t>We are going to use it for </a:t>
            </a:r>
            <a:r>
              <a:rPr lang="tr-TR" dirty="0" err="1"/>
              <a:t>removing</a:t>
            </a:r>
            <a:r>
              <a:rPr lang="tr-TR" dirty="0"/>
              <a:t> </a:t>
            </a:r>
            <a:r>
              <a:rPr lang="tr-TR" dirty="0" err="1"/>
              <a:t>backgrond</a:t>
            </a:r>
            <a:r>
              <a:rPr lang="tr-TR" dirty="0"/>
              <a:t> </a:t>
            </a:r>
            <a:r>
              <a:rPr lang="tr-TR" dirty="0" err="1"/>
              <a:t>by</a:t>
            </a:r>
            <a:r>
              <a:rPr lang="tr-TR" dirty="0"/>
              <a:t> </a:t>
            </a:r>
            <a:r>
              <a:rPr lang="tr-TR" dirty="0" err="1"/>
              <a:t>using</a:t>
            </a:r>
            <a:r>
              <a:rPr lang="tr-TR" dirty="0"/>
              <a:t> </a:t>
            </a:r>
            <a:r>
              <a:rPr lang="tr-TR" dirty="0" err="1"/>
              <a:t>Otsu’s</a:t>
            </a:r>
            <a:r>
              <a:rPr lang="tr-TR" dirty="0"/>
              <a:t> </a:t>
            </a:r>
            <a:r>
              <a:rPr lang="tr-TR" dirty="0" err="1"/>
              <a:t>Method</a:t>
            </a:r>
            <a:r>
              <a:rPr lang="tr-TR" dirty="0"/>
              <a:t>.</a:t>
            </a:r>
          </a:p>
          <a:p>
            <a:endParaRPr lang="tr-TR" dirty="0"/>
          </a:p>
          <a:p>
            <a:pPr marL="393192" lvl="1" indent="0">
              <a:buNone/>
            </a:pPr>
            <a:r>
              <a:rPr lang="tr-TR" dirty="0" err="1"/>
              <a:t>Result</a:t>
            </a:r>
            <a:r>
              <a:rPr lang="tr-TR" dirty="0"/>
              <a:t> of Otsu’s method on homogenous cell </a:t>
            </a:r>
            <a:r>
              <a:rPr lang="tr-TR" dirty="0" err="1"/>
              <a:t>image</a:t>
            </a:r>
            <a:r>
              <a:rPr lang="tr-TR" dirty="0"/>
              <a:t>:</a:t>
            </a:r>
          </a:p>
          <a:p>
            <a:endParaRPr lang="tr-TR" dirty="0"/>
          </a:p>
        </p:txBody>
      </p:sp>
      <p:grpSp>
        <p:nvGrpSpPr>
          <p:cNvPr id="4" name="Group 3"/>
          <p:cNvGrpSpPr/>
          <p:nvPr/>
        </p:nvGrpSpPr>
        <p:grpSpPr>
          <a:xfrm>
            <a:off x="472034" y="4038600"/>
            <a:ext cx="8229601" cy="1805367"/>
            <a:chOff x="457199" y="4526300"/>
            <a:chExt cx="8229601" cy="1805367"/>
          </a:xfrm>
        </p:grpSpPr>
        <p:pic>
          <p:nvPicPr>
            <p:cNvPr id="5" name="Picture 4">
              <a:extLst>
                <a:ext uri="{FF2B5EF4-FFF2-40B4-BE49-F238E27FC236}">
                  <a16:creationId xmlns:a16="http://schemas.microsoft.com/office/drawing/2014/main" id="{11AA73C7-7073-4F61-830F-D2C431DC001D}"/>
                </a:ext>
              </a:extLst>
            </p:cNvPr>
            <p:cNvPicPr>
              <a:picLocks noChangeAspect="1"/>
            </p:cNvPicPr>
            <p:nvPr/>
          </p:nvPicPr>
          <p:blipFill>
            <a:blip r:embed="rId2"/>
            <a:stretch>
              <a:fillRect/>
            </a:stretch>
          </p:blipFill>
          <p:spPr>
            <a:xfrm>
              <a:off x="457199" y="4536415"/>
              <a:ext cx="3845793" cy="1795252"/>
            </a:xfrm>
            <a:prstGeom prst="rect">
              <a:avLst/>
            </a:prstGeom>
          </p:spPr>
        </p:pic>
        <p:pic>
          <p:nvPicPr>
            <p:cNvPr id="6" name="Picture 5">
              <a:extLst>
                <a:ext uri="{FF2B5EF4-FFF2-40B4-BE49-F238E27FC236}">
                  <a16:creationId xmlns:a16="http://schemas.microsoft.com/office/drawing/2014/main" id="{51267FAD-43AB-4543-8F86-B755DE181A66}"/>
                </a:ext>
              </a:extLst>
            </p:cNvPr>
            <p:cNvPicPr>
              <a:picLocks noChangeAspect="1"/>
            </p:cNvPicPr>
            <p:nvPr/>
          </p:nvPicPr>
          <p:blipFill>
            <a:blip r:embed="rId3"/>
            <a:stretch>
              <a:fillRect/>
            </a:stretch>
          </p:blipFill>
          <p:spPr>
            <a:xfrm>
              <a:off x="4825779" y="4526300"/>
              <a:ext cx="3861021" cy="1795252"/>
            </a:xfrm>
            <a:prstGeom prst="rect">
              <a:avLst/>
            </a:prstGeom>
          </p:spPr>
        </p:pic>
      </p:grpSp>
    </p:spTree>
    <p:extLst>
      <p:ext uri="{BB962C8B-B14F-4D97-AF65-F5344CB8AC3E}">
        <p14:creationId xmlns:p14="http://schemas.microsoft.com/office/powerpoint/2010/main" val="146085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Watershed Segmentation</a:t>
            </a:r>
          </a:p>
        </p:txBody>
      </p:sp>
      <p:sp>
        <p:nvSpPr>
          <p:cNvPr id="3" name="Content Placeholder 2"/>
          <p:cNvSpPr>
            <a:spLocks noGrp="1"/>
          </p:cNvSpPr>
          <p:nvPr>
            <p:ph idx="1"/>
          </p:nvPr>
        </p:nvSpPr>
        <p:spPr/>
        <p:txBody>
          <a:bodyPr/>
          <a:lstStyle/>
          <a:p>
            <a:pPr lvl="1"/>
            <a:r>
              <a:rPr lang="en-US" dirty="0"/>
              <a:t>Treats the image like a topographic </a:t>
            </a:r>
            <a:r>
              <a:rPr lang="tr-TR" dirty="0"/>
              <a:t>			  </a:t>
            </a:r>
            <a:r>
              <a:rPr lang="en-US" dirty="0"/>
              <a:t>map, with the brightness of each point </a:t>
            </a:r>
            <a:r>
              <a:rPr lang="tr-TR" dirty="0"/>
              <a:t>         </a:t>
            </a:r>
            <a:r>
              <a:rPr lang="en-US" dirty="0"/>
              <a:t>representing its height, and finds the </a:t>
            </a:r>
            <a:r>
              <a:rPr lang="tr-TR" dirty="0"/>
              <a:t>		  </a:t>
            </a:r>
            <a:r>
              <a:rPr lang="en-US" dirty="0"/>
              <a:t>lines that run along the tops of ridges. </a:t>
            </a:r>
            <a:endParaRPr lang="tr-TR" dirty="0"/>
          </a:p>
          <a:p>
            <a:pPr lvl="1"/>
            <a:r>
              <a:rPr lang="tr-TR" dirty="0"/>
              <a:t>Gives accurate results with high detail.</a:t>
            </a:r>
          </a:p>
          <a:p>
            <a:pPr lvl="1"/>
            <a:r>
              <a:rPr lang="en-US" dirty="0"/>
              <a:t>Used</a:t>
            </a:r>
            <a:r>
              <a:rPr lang="tr-TR" dirty="0"/>
              <a:t> </a:t>
            </a:r>
            <a:r>
              <a:rPr lang="en-US" dirty="0"/>
              <a:t>for</a:t>
            </a:r>
            <a:r>
              <a:rPr lang="tr-TR" dirty="0"/>
              <a:t> </a:t>
            </a:r>
            <a:r>
              <a:rPr lang="en-US" dirty="0"/>
              <a:t>finding overlapping </a:t>
            </a:r>
            <a:r>
              <a:rPr lang="tr-TR" dirty="0" err="1"/>
              <a:t>objects</a:t>
            </a:r>
            <a:r>
              <a:rPr lang="tr-TR" dirty="0"/>
              <a:t>.</a:t>
            </a:r>
          </a:p>
          <a:p>
            <a:pPr lvl="1"/>
            <a:endParaRPr lang="tr-TR" dirty="0"/>
          </a:p>
        </p:txBody>
      </p:sp>
      <p:pic>
        <p:nvPicPr>
          <p:cNvPr id="5" name="Content Placeholder 3" descr="C:\Users\mibrahim.unal\Desktop\lpe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242304" y="396240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39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495800" y="1066800"/>
            <a:ext cx="4419600" cy="2971800"/>
          </a:xfrm>
        </p:spPr>
        <p:txBody>
          <a:bodyPr>
            <a:normAutofit/>
          </a:bodyPr>
          <a:lstStyle/>
          <a:p>
            <a:r>
              <a:rPr lang="tr-TR" sz="3200" dirty="0"/>
              <a:t>Cancer cells can be found by examining their shapes,numbers,volume etc.</a:t>
            </a:r>
          </a:p>
        </p:txBody>
      </p:sp>
      <p:pic>
        <p:nvPicPr>
          <p:cNvPr id="2050" name="Picture 2" descr="C:\Users\mibrahim.unal.TEDU\Desktop\images\Normal_cancer_cell_differences_from_NIH.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4343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905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65552-25AB-4CA1-8CDA-53760BCEBF53}"/>
              </a:ext>
            </a:extLst>
          </p:cNvPr>
          <p:cNvSpPr>
            <a:spLocks noGrp="1"/>
          </p:cNvSpPr>
          <p:nvPr>
            <p:ph type="title"/>
          </p:nvPr>
        </p:nvSpPr>
        <p:spPr/>
        <p:txBody>
          <a:bodyPr>
            <a:normAutofit fontScale="90000"/>
          </a:bodyPr>
          <a:lstStyle/>
          <a:p>
            <a:r>
              <a:rPr lang="tr-TR" dirty="0"/>
              <a:t>Marker </a:t>
            </a:r>
            <a:r>
              <a:rPr lang="en-US" dirty="0"/>
              <a:t>Controlled</a:t>
            </a:r>
            <a:r>
              <a:rPr lang="tr-TR" dirty="0"/>
              <a:t> Watershed Segmentation</a:t>
            </a:r>
          </a:p>
        </p:txBody>
      </p:sp>
      <p:sp>
        <p:nvSpPr>
          <p:cNvPr id="7" name="Content Placeholder 6">
            <a:extLst>
              <a:ext uri="{FF2B5EF4-FFF2-40B4-BE49-F238E27FC236}">
                <a16:creationId xmlns:a16="http://schemas.microsoft.com/office/drawing/2014/main" id="{AB661C12-EB07-49B6-8FAE-127A777F8FD6}"/>
              </a:ext>
            </a:extLst>
          </p:cNvPr>
          <p:cNvSpPr>
            <a:spLocks noGrp="1"/>
          </p:cNvSpPr>
          <p:nvPr>
            <p:ph idx="1"/>
          </p:nvPr>
        </p:nvSpPr>
        <p:spPr>
          <a:xfrm>
            <a:off x="457200" y="1981200"/>
            <a:ext cx="8229600" cy="4389120"/>
          </a:xfrm>
        </p:spPr>
        <p:txBody>
          <a:bodyPr/>
          <a:lstStyle/>
          <a:p>
            <a:r>
              <a:rPr lang="en-US" dirty="0"/>
              <a:t>Local minima of the gradient of the image may be chosen as markers.</a:t>
            </a:r>
            <a:endParaRPr lang="tr-TR" dirty="0"/>
          </a:p>
        </p:txBody>
      </p:sp>
      <p:pic>
        <p:nvPicPr>
          <p:cNvPr id="8" name="Content Placeholder 4">
            <a:extLst>
              <a:ext uri="{FF2B5EF4-FFF2-40B4-BE49-F238E27FC236}">
                <a16:creationId xmlns:a16="http://schemas.microsoft.com/office/drawing/2014/main" id="{EF4BACCC-52FE-495F-9F1C-C93CE576C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2811" y="3429000"/>
            <a:ext cx="3893989" cy="3437250"/>
          </a:xfrm>
          <a:prstGeom prst="rect">
            <a:avLst/>
          </a:prstGeom>
        </p:spPr>
      </p:pic>
      <p:pic>
        <p:nvPicPr>
          <p:cNvPr id="6" name="Picture 5">
            <a:extLst>
              <a:ext uri="{FF2B5EF4-FFF2-40B4-BE49-F238E27FC236}">
                <a16:creationId xmlns:a16="http://schemas.microsoft.com/office/drawing/2014/main" id="{98FA53DD-B655-4251-A419-89F1A902CF28}"/>
              </a:ext>
            </a:extLst>
          </p:cNvPr>
          <p:cNvPicPr>
            <a:picLocks noChangeAspect="1"/>
          </p:cNvPicPr>
          <p:nvPr/>
        </p:nvPicPr>
        <p:blipFill>
          <a:blip r:embed="rId3"/>
          <a:stretch>
            <a:fillRect/>
          </a:stretch>
        </p:blipFill>
        <p:spPr>
          <a:xfrm>
            <a:off x="457199" y="3429000"/>
            <a:ext cx="3893989" cy="3437250"/>
          </a:xfrm>
          <a:prstGeom prst="rect">
            <a:avLst/>
          </a:prstGeom>
        </p:spPr>
      </p:pic>
    </p:spTree>
    <p:extLst>
      <p:ext uri="{BB962C8B-B14F-4D97-AF65-F5344CB8AC3E}">
        <p14:creationId xmlns:p14="http://schemas.microsoft.com/office/powerpoint/2010/main" val="116418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1682E-3FEB-4EAB-9FD7-79FC78006EA4}"/>
              </a:ext>
            </a:extLst>
          </p:cNvPr>
          <p:cNvSpPr>
            <a:spLocks noGrp="1"/>
          </p:cNvSpPr>
          <p:nvPr>
            <p:ph type="title"/>
          </p:nvPr>
        </p:nvSpPr>
        <p:spPr/>
        <p:txBody>
          <a:bodyPr/>
          <a:lstStyle/>
          <a:p>
            <a:r>
              <a:rPr lang="tr-TR" dirty="0"/>
              <a:t>Over Segmentation</a:t>
            </a:r>
          </a:p>
        </p:txBody>
      </p:sp>
      <p:sp>
        <p:nvSpPr>
          <p:cNvPr id="3" name="Content Placeholder 2">
            <a:extLst>
              <a:ext uri="{FF2B5EF4-FFF2-40B4-BE49-F238E27FC236}">
                <a16:creationId xmlns:a16="http://schemas.microsoft.com/office/drawing/2014/main" id="{33A68467-8DB8-4ED8-B09F-46B22EF46C35}"/>
              </a:ext>
            </a:extLst>
          </p:cNvPr>
          <p:cNvSpPr>
            <a:spLocks noGrp="1"/>
          </p:cNvSpPr>
          <p:nvPr>
            <p:ph idx="1"/>
          </p:nvPr>
        </p:nvSpPr>
        <p:spPr/>
        <p:txBody>
          <a:bodyPr/>
          <a:lstStyle/>
          <a:p>
            <a:r>
              <a:rPr lang="tr-TR" dirty="0" err="1"/>
              <a:t>Over</a:t>
            </a:r>
            <a:r>
              <a:rPr lang="tr-TR" dirty="0"/>
              <a:t> </a:t>
            </a:r>
            <a:r>
              <a:rPr lang="tr-TR" dirty="0" err="1"/>
              <a:t>Segmentation</a:t>
            </a:r>
            <a:r>
              <a:rPr lang="tr-TR" dirty="0"/>
              <a:t> </a:t>
            </a:r>
            <a:r>
              <a:rPr lang="tr-TR" dirty="0" err="1"/>
              <a:t>occurs</a:t>
            </a:r>
            <a:r>
              <a:rPr lang="tr-TR" dirty="0"/>
              <a:t> in </a:t>
            </a:r>
            <a:r>
              <a:rPr lang="tr-TR" dirty="0" err="1">
                <a:solidFill>
                  <a:srgbClr val="FF0000"/>
                </a:solidFill>
              </a:rPr>
              <a:t>Watershed</a:t>
            </a:r>
            <a:r>
              <a:rPr lang="tr-TR" dirty="0"/>
              <a:t> </a:t>
            </a:r>
            <a:r>
              <a:rPr lang="tr-TR" dirty="0" err="1"/>
              <a:t>process</a:t>
            </a:r>
            <a:r>
              <a:rPr lang="tr-TR" dirty="0"/>
              <a:t> </a:t>
            </a:r>
            <a:r>
              <a:rPr lang="tr-TR" dirty="0" err="1"/>
              <a:t>because</a:t>
            </a:r>
            <a:r>
              <a:rPr lang="tr-TR" dirty="0"/>
              <a:t> </a:t>
            </a:r>
            <a:r>
              <a:rPr lang="tr-TR" dirty="0" err="1"/>
              <a:t>every</a:t>
            </a:r>
            <a:r>
              <a:rPr lang="tr-TR" dirty="0"/>
              <a:t> </a:t>
            </a:r>
            <a:r>
              <a:rPr lang="tr-TR" dirty="0" err="1"/>
              <a:t>regional</a:t>
            </a:r>
            <a:r>
              <a:rPr lang="tr-TR" dirty="0"/>
              <a:t> minimum forms its own </a:t>
            </a:r>
            <a:r>
              <a:rPr lang="tr-TR" dirty="0" err="1"/>
              <a:t>basin</a:t>
            </a:r>
            <a:r>
              <a:rPr lang="tr-TR" dirty="0"/>
              <a:t>.</a:t>
            </a:r>
          </a:p>
          <a:p>
            <a:r>
              <a:rPr lang="tr-TR" dirty="0" err="1"/>
              <a:t>We</a:t>
            </a:r>
            <a:r>
              <a:rPr lang="tr-TR" dirty="0"/>
              <a:t> can </a:t>
            </a:r>
            <a:r>
              <a:rPr lang="tr-TR" dirty="0" err="1"/>
              <a:t>use</a:t>
            </a:r>
            <a:r>
              <a:rPr lang="tr-TR" dirty="0"/>
              <a:t> h-</a:t>
            </a:r>
            <a:r>
              <a:rPr lang="tr-TR" dirty="0" err="1"/>
              <a:t>transform</a:t>
            </a:r>
            <a:r>
              <a:rPr lang="tr-TR" dirty="0"/>
              <a:t> </a:t>
            </a:r>
            <a:r>
              <a:rPr lang="tr-TR" dirty="0" err="1"/>
              <a:t>for</a:t>
            </a:r>
            <a:r>
              <a:rPr lang="tr-TR" dirty="0"/>
              <a:t> </a:t>
            </a:r>
            <a:r>
              <a:rPr lang="tr-TR" dirty="0" err="1"/>
              <a:t>handling</a:t>
            </a:r>
            <a:r>
              <a:rPr lang="tr-TR" dirty="0"/>
              <a:t> </a:t>
            </a:r>
            <a:r>
              <a:rPr lang="tr-TR" dirty="0" err="1"/>
              <a:t>this</a:t>
            </a:r>
            <a:r>
              <a:rPr lang="tr-TR" dirty="0"/>
              <a:t> problem.</a:t>
            </a:r>
          </a:p>
        </p:txBody>
      </p:sp>
      <p:grpSp>
        <p:nvGrpSpPr>
          <p:cNvPr id="7" name="Group 6"/>
          <p:cNvGrpSpPr/>
          <p:nvPr/>
        </p:nvGrpSpPr>
        <p:grpSpPr>
          <a:xfrm>
            <a:off x="467358" y="4072198"/>
            <a:ext cx="8229600" cy="2335530"/>
            <a:chOff x="457200" y="2962274"/>
            <a:chExt cx="8229600" cy="2335530"/>
          </a:xfrm>
        </p:grpSpPr>
        <p:pic>
          <p:nvPicPr>
            <p:cNvPr id="4" name="Picture 3">
              <a:extLst>
                <a:ext uri="{FF2B5EF4-FFF2-40B4-BE49-F238E27FC236}">
                  <a16:creationId xmlns:a16="http://schemas.microsoft.com/office/drawing/2014/main" id="{9281D5A0-BB8B-42D5-964A-56513F069824}"/>
                </a:ext>
              </a:extLst>
            </p:cNvPr>
            <p:cNvPicPr>
              <a:picLocks noChangeAspect="1"/>
            </p:cNvPicPr>
            <p:nvPr/>
          </p:nvPicPr>
          <p:blipFill>
            <a:blip r:embed="rId3"/>
            <a:stretch>
              <a:fillRect/>
            </a:stretch>
          </p:blipFill>
          <p:spPr>
            <a:xfrm>
              <a:off x="457200" y="3129915"/>
              <a:ext cx="2590800" cy="1943100"/>
            </a:xfrm>
            <a:prstGeom prst="rect">
              <a:avLst/>
            </a:prstGeom>
          </p:spPr>
        </p:pic>
        <p:pic>
          <p:nvPicPr>
            <p:cNvPr id="5" name="Picture 4">
              <a:extLst>
                <a:ext uri="{FF2B5EF4-FFF2-40B4-BE49-F238E27FC236}">
                  <a16:creationId xmlns:a16="http://schemas.microsoft.com/office/drawing/2014/main" id="{263853DE-E367-4879-A644-E937BCDD4219}"/>
                </a:ext>
              </a:extLst>
            </p:cNvPr>
            <p:cNvPicPr>
              <a:picLocks noChangeAspect="1"/>
            </p:cNvPicPr>
            <p:nvPr/>
          </p:nvPicPr>
          <p:blipFill>
            <a:blip r:embed="rId4"/>
            <a:stretch>
              <a:fillRect/>
            </a:stretch>
          </p:blipFill>
          <p:spPr>
            <a:xfrm>
              <a:off x="3058159" y="2962274"/>
              <a:ext cx="3114040" cy="2335530"/>
            </a:xfrm>
            <a:prstGeom prst="rect">
              <a:avLst/>
            </a:prstGeom>
          </p:spPr>
        </p:pic>
        <p:pic>
          <p:nvPicPr>
            <p:cNvPr id="6" name="Picture 5">
              <a:extLst>
                <a:ext uri="{FF2B5EF4-FFF2-40B4-BE49-F238E27FC236}">
                  <a16:creationId xmlns:a16="http://schemas.microsoft.com/office/drawing/2014/main" id="{608F2C27-66EE-44FF-ACD3-4E4D6A7798FF}"/>
                </a:ext>
              </a:extLst>
            </p:cNvPr>
            <p:cNvPicPr>
              <a:picLocks noChangeAspect="1"/>
            </p:cNvPicPr>
            <p:nvPr/>
          </p:nvPicPr>
          <p:blipFill>
            <a:blip r:embed="rId5"/>
            <a:stretch>
              <a:fillRect/>
            </a:stretch>
          </p:blipFill>
          <p:spPr>
            <a:xfrm>
              <a:off x="6172199" y="3187064"/>
              <a:ext cx="2514601" cy="1885951"/>
            </a:xfrm>
            <a:prstGeom prst="rect">
              <a:avLst/>
            </a:prstGeom>
          </p:spPr>
        </p:pic>
      </p:grpSp>
    </p:spTree>
    <p:extLst>
      <p:ext uri="{BB962C8B-B14F-4D97-AF65-F5344CB8AC3E}">
        <p14:creationId xmlns:p14="http://schemas.microsoft.com/office/powerpoint/2010/main" val="2902438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Feature Extraction</a:t>
            </a:r>
          </a:p>
        </p:txBody>
      </p:sp>
      <p:sp>
        <p:nvSpPr>
          <p:cNvPr id="3" name="Content Placeholder 2"/>
          <p:cNvSpPr>
            <a:spLocks noGrp="1"/>
          </p:cNvSpPr>
          <p:nvPr>
            <p:ph idx="1"/>
          </p:nvPr>
        </p:nvSpPr>
        <p:spPr/>
        <p:txBody>
          <a:bodyPr/>
          <a:lstStyle/>
          <a:p>
            <a:pPr marL="0" indent="0">
              <a:buNone/>
            </a:pPr>
            <a:r>
              <a:rPr lang="en-US" dirty="0"/>
              <a:t>After the cells are found, we need to extract their features.</a:t>
            </a:r>
          </a:p>
          <a:p>
            <a:pPr marL="0" indent="0">
              <a:buNone/>
            </a:pPr>
            <a:endParaRPr lang="en-US" dirty="0"/>
          </a:p>
          <a:p>
            <a:pPr marL="0" indent="0">
              <a:buNone/>
            </a:pPr>
            <a:r>
              <a:rPr lang="en-US" dirty="0"/>
              <a:t>3 key attributes are:</a:t>
            </a:r>
          </a:p>
          <a:p>
            <a:r>
              <a:rPr lang="en-US" dirty="0">
                <a:solidFill>
                  <a:srgbClr val="FF0000"/>
                </a:solidFill>
              </a:rPr>
              <a:t>Color</a:t>
            </a:r>
          </a:p>
          <a:p>
            <a:r>
              <a:rPr lang="en-US" dirty="0">
                <a:solidFill>
                  <a:srgbClr val="FF0000"/>
                </a:solidFill>
              </a:rPr>
              <a:t>Shape</a:t>
            </a:r>
          </a:p>
          <a:p>
            <a:r>
              <a:rPr lang="tr-TR" dirty="0">
                <a:solidFill>
                  <a:srgbClr val="FF0000"/>
                </a:solidFill>
              </a:rPr>
              <a:t>Radius</a:t>
            </a:r>
            <a:endParaRPr lang="en-US" dirty="0">
              <a:solidFill>
                <a:srgbClr val="FF0000"/>
              </a:solidFill>
            </a:endParaRPr>
          </a:p>
          <a:p>
            <a:endParaRPr lang="tr-TR" dirty="0"/>
          </a:p>
        </p:txBody>
      </p:sp>
      <p:pic>
        <p:nvPicPr>
          <p:cNvPr id="4" name="Picture 3">
            <a:extLst>
              <a:ext uri="{FF2B5EF4-FFF2-40B4-BE49-F238E27FC236}">
                <a16:creationId xmlns:a16="http://schemas.microsoft.com/office/drawing/2014/main" id="{254A9577-BFB6-4721-B57C-78EF5137E5C5}"/>
              </a:ext>
            </a:extLst>
          </p:cNvPr>
          <p:cNvPicPr>
            <a:picLocks noChangeAspect="1"/>
          </p:cNvPicPr>
          <p:nvPr/>
        </p:nvPicPr>
        <p:blipFill>
          <a:blip r:embed="rId2"/>
          <a:stretch>
            <a:fillRect/>
          </a:stretch>
        </p:blipFill>
        <p:spPr>
          <a:xfrm>
            <a:off x="4813412" y="3429000"/>
            <a:ext cx="3860800" cy="2895600"/>
          </a:xfrm>
          <a:prstGeom prst="rect">
            <a:avLst/>
          </a:prstGeom>
        </p:spPr>
      </p:pic>
    </p:spTree>
    <p:extLst>
      <p:ext uri="{BB962C8B-B14F-4D97-AF65-F5344CB8AC3E}">
        <p14:creationId xmlns:p14="http://schemas.microsoft.com/office/powerpoint/2010/main" val="1889888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Classification</a:t>
            </a:r>
          </a:p>
        </p:txBody>
      </p:sp>
      <p:sp>
        <p:nvSpPr>
          <p:cNvPr id="3" name="Content Placeholder 2"/>
          <p:cNvSpPr>
            <a:spLocks noGrp="1"/>
          </p:cNvSpPr>
          <p:nvPr>
            <p:ph idx="1"/>
          </p:nvPr>
        </p:nvSpPr>
        <p:spPr/>
        <p:txBody>
          <a:bodyPr/>
          <a:lstStyle/>
          <a:p>
            <a:r>
              <a:rPr lang="tr-TR" dirty="0"/>
              <a:t>Gathered features will be put to a </a:t>
            </a:r>
            <a:r>
              <a:rPr lang="tr-TR" dirty="0" err="1"/>
              <a:t>Support</a:t>
            </a:r>
            <a:r>
              <a:rPr lang="tr-TR" dirty="0"/>
              <a:t> </a:t>
            </a:r>
            <a:r>
              <a:rPr lang="tr-TR" dirty="0" err="1"/>
              <a:t>Vector</a:t>
            </a:r>
            <a:r>
              <a:rPr lang="tr-TR" dirty="0"/>
              <a:t> Machine (SVM), for determining wheter a given </a:t>
            </a:r>
            <a:r>
              <a:rPr lang="tr-TR" dirty="0" err="1"/>
              <a:t>image</a:t>
            </a:r>
            <a:r>
              <a:rPr lang="tr-TR" dirty="0"/>
              <a:t> is </a:t>
            </a:r>
            <a:r>
              <a:rPr lang="tr-TR" dirty="0" err="1"/>
              <a:t>malignant</a:t>
            </a:r>
            <a:r>
              <a:rPr lang="tr-TR" dirty="0"/>
              <a:t> (</a:t>
            </a:r>
            <a:r>
              <a:rPr lang="tr-TR" dirty="0" err="1"/>
              <a:t>cancerous</a:t>
            </a:r>
            <a:r>
              <a:rPr lang="tr-TR" dirty="0"/>
              <a:t>) </a:t>
            </a:r>
            <a:r>
              <a:rPr lang="tr-TR" dirty="0" err="1"/>
              <a:t>or</a:t>
            </a:r>
            <a:r>
              <a:rPr lang="tr-TR" dirty="0"/>
              <a:t> not.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276600"/>
            <a:ext cx="3581400" cy="2675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1766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tr-TR" dirty="0" err="1"/>
              <a:t>However</a:t>
            </a:r>
            <a:r>
              <a:rPr lang="tr-TR" dirty="0"/>
              <a:t> </a:t>
            </a:r>
            <a:r>
              <a:rPr lang="en-US" dirty="0"/>
              <a:t>number of features </a:t>
            </a:r>
            <a:r>
              <a:rPr lang="tr-TR" dirty="0" err="1"/>
              <a:t>might</a:t>
            </a:r>
            <a:r>
              <a:rPr lang="tr-TR" dirty="0"/>
              <a:t> be </a:t>
            </a:r>
            <a:r>
              <a:rPr lang="en-US" dirty="0"/>
              <a:t>greater than the number of samples</a:t>
            </a:r>
            <a:r>
              <a:rPr lang="tr-TR" dirty="0"/>
              <a:t>.</a:t>
            </a:r>
          </a:p>
          <a:p>
            <a:endParaRPr lang="tr-TR" dirty="0"/>
          </a:p>
          <a:p>
            <a:r>
              <a:rPr lang="tr-TR" dirty="0" err="1"/>
              <a:t>To</a:t>
            </a:r>
            <a:r>
              <a:rPr lang="tr-TR" dirty="0"/>
              <a:t> </a:t>
            </a:r>
            <a:r>
              <a:rPr lang="en-US" dirty="0"/>
              <a:t>avoid over-fitting, </a:t>
            </a:r>
            <a:r>
              <a:rPr lang="en-US" dirty="0">
                <a:solidFill>
                  <a:srgbClr val="FF0000"/>
                </a:solidFill>
              </a:rPr>
              <a:t>regularization</a:t>
            </a:r>
            <a:r>
              <a:rPr lang="en-US" dirty="0"/>
              <a:t> term is crucial. </a:t>
            </a:r>
          </a:p>
          <a:p>
            <a:r>
              <a:rPr lang="en-US" dirty="0"/>
              <a:t>Finding a suitable Regularization Parameter is the key.</a:t>
            </a:r>
          </a:p>
        </p:txBody>
      </p:sp>
    </p:spTree>
    <p:extLst>
      <p:ext uri="{BB962C8B-B14F-4D97-AF65-F5344CB8AC3E}">
        <p14:creationId xmlns:p14="http://schemas.microsoft.com/office/powerpoint/2010/main" val="3186931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B8AAAD-5001-4066-8C9C-E2250102E39E}"/>
              </a:ext>
            </a:extLst>
          </p:cNvPr>
          <p:cNvSpPr>
            <a:spLocks noGrp="1"/>
          </p:cNvSpPr>
          <p:nvPr>
            <p:ph type="title"/>
          </p:nvPr>
        </p:nvSpPr>
        <p:spPr>
          <a:xfrm>
            <a:off x="434926" y="1897380"/>
            <a:ext cx="8229600" cy="1143000"/>
          </a:xfrm>
        </p:spPr>
        <p:txBody>
          <a:bodyPr>
            <a:normAutofit fontScale="90000"/>
          </a:bodyPr>
          <a:lstStyle/>
          <a:p>
            <a:r>
              <a:rPr lang="en-US" sz="4400" dirty="0"/>
              <a:t>Algorithms and tools that we are going to use</a:t>
            </a:r>
            <a:br>
              <a:rPr lang="en-US" dirty="0"/>
            </a:br>
            <a:endParaRPr lang="en-US" dirty="0"/>
          </a:p>
        </p:txBody>
      </p:sp>
      <p:sp>
        <p:nvSpPr>
          <p:cNvPr id="3" name="İçerik Yer Tutucusu 2">
            <a:extLst>
              <a:ext uri="{FF2B5EF4-FFF2-40B4-BE49-F238E27FC236}">
                <a16:creationId xmlns:a16="http://schemas.microsoft.com/office/drawing/2014/main" id="{3B967917-3E0F-430E-8227-F72C1E09E247}"/>
              </a:ext>
            </a:extLst>
          </p:cNvPr>
          <p:cNvSpPr>
            <a:spLocks noGrp="1"/>
          </p:cNvSpPr>
          <p:nvPr>
            <p:ph idx="1"/>
          </p:nvPr>
        </p:nvSpPr>
        <p:spPr>
          <a:xfrm>
            <a:off x="445477" y="2468880"/>
            <a:ext cx="8229600" cy="4389120"/>
          </a:xfrm>
        </p:spPr>
        <p:txBody>
          <a:bodyPr/>
          <a:lstStyle/>
          <a:p>
            <a:r>
              <a:rPr lang="en-US" dirty="0"/>
              <a:t>Watershed segmentation</a:t>
            </a:r>
          </a:p>
          <a:p>
            <a:r>
              <a:rPr lang="en-US" dirty="0"/>
              <a:t>Otsu’s Method</a:t>
            </a:r>
          </a:p>
          <a:p>
            <a:r>
              <a:rPr lang="en-US" dirty="0"/>
              <a:t>SIFT</a:t>
            </a:r>
          </a:p>
          <a:p>
            <a:r>
              <a:rPr lang="en-US" dirty="0"/>
              <a:t>SVM</a:t>
            </a:r>
          </a:p>
          <a:p>
            <a:r>
              <a:rPr lang="en-US" dirty="0"/>
              <a:t>Hough Transform</a:t>
            </a:r>
          </a:p>
          <a:p>
            <a:r>
              <a:rPr lang="en-US" dirty="0" err="1"/>
              <a:t>Matlab</a:t>
            </a:r>
            <a:endParaRPr lang="en-US" dirty="0"/>
          </a:p>
          <a:p>
            <a:endParaRPr lang="en-US" dirty="0"/>
          </a:p>
        </p:txBody>
      </p:sp>
    </p:spTree>
    <p:extLst>
      <p:ext uri="{BB962C8B-B14F-4D97-AF65-F5344CB8AC3E}">
        <p14:creationId xmlns:p14="http://schemas.microsoft.com/office/powerpoint/2010/main" val="2369769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Samples</a:t>
            </a:r>
            <a:r>
              <a:rPr lang="tr-TR" dirty="0"/>
              <a:t> </a:t>
            </a:r>
            <a:r>
              <a:rPr lang="tr-TR" dirty="0" err="1"/>
              <a:t>From</a:t>
            </a:r>
            <a:r>
              <a:rPr lang="tr-TR" dirty="0"/>
              <a:t> </a:t>
            </a:r>
            <a:r>
              <a:rPr lang="tr-TR" dirty="0" err="1"/>
              <a:t>Our</a:t>
            </a:r>
            <a:r>
              <a:rPr lang="tr-TR" dirty="0"/>
              <a:t> Data</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2036073"/>
            <a:ext cx="2514600"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2011123"/>
            <a:ext cx="2514600" cy="1849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4205160"/>
            <a:ext cx="2514600"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7800" y="4207183"/>
            <a:ext cx="2514600" cy="1885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1560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References</a:t>
            </a:r>
            <a:endParaRPr lang="en-US" dirty="0"/>
          </a:p>
        </p:txBody>
      </p:sp>
      <p:sp>
        <p:nvSpPr>
          <p:cNvPr id="3" name="Content Placeholder 2"/>
          <p:cNvSpPr>
            <a:spLocks noGrp="1"/>
          </p:cNvSpPr>
          <p:nvPr>
            <p:ph idx="1"/>
          </p:nvPr>
        </p:nvSpPr>
        <p:spPr/>
        <p:txBody>
          <a:bodyPr/>
          <a:lstStyle/>
          <a:p>
            <a:r>
              <a:rPr lang="tr-TR" sz="1400" dirty="0">
                <a:hlinkClick r:id="rId3"/>
              </a:rPr>
              <a:t>http://journal.utem.edu.my/index.php/jtec/article/view/1732</a:t>
            </a:r>
            <a:r>
              <a:rPr lang="tr-TR" sz="1400" dirty="0"/>
              <a:t> - </a:t>
            </a:r>
            <a:r>
              <a:rPr lang="en-US" sz="1400" dirty="0"/>
              <a:t>Improved Thresholding Method for Cell Image Segmentation Based on Global Homogeneity Information</a:t>
            </a:r>
            <a:r>
              <a:rPr lang="tr-TR" sz="1400" dirty="0"/>
              <a:t> - </a:t>
            </a:r>
            <a:r>
              <a:rPr lang="tr-TR" sz="1400" i="1" dirty="0" err="1"/>
              <a:t>Kazeem</a:t>
            </a:r>
            <a:r>
              <a:rPr lang="tr-TR" sz="1400" i="1" dirty="0"/>
              <a:t> </a:t>
            </a:r>
            <a:r>
              <a:rPr lang="tr-TR" sz="1400" i="1" dirty="0" err="1"/>
              <a:t>Oyeyemi</a:t>
            </a:r>
            <a:r>
              <a:rPr lang="tr-TR" sz="1400" i="1" dirty="0"/>
              <a:t> </a:t>
            </a:r>
            <a:r>
              <a:rPr lang="tr-TR" sz="1400" i="1" dirty="0" err="1"/>
              <a:t>Kazeem</a:t>
            </a:r>
            <a:endParaRPr lang="en-US" sz="1400" i="1" dirty="0"/>
          </a:p>
          <a:p>
            <a:r>
              <a:rPr lang="en-US" sz="1400" dirty="0">
                <a:hlinkClick r:id="rId4"/>
              </a:rPr>
              <a:t>https://en.wikipedia.org/wiki/Otsu%27s_method</a:t>
            </a:r>
            <a:endParaRPr lang="en-US" sz="1400" dirty="0"/>
          </a:p>
          <a:p>
            <a:r>
              <a:rPr lang="en-US" sz="1400" dirty="0">
                <a:hlinkClick r:id="rId5"/>
              </a:rPr>
              <a:t>https://www.learnopencv.com/histogram-of-oriented-gradients/</a:t>
            </a:r>
            <a:endParaRPr lang="en-US" sz="1400" dirty="0"/>
          </a:p>
          <a:p>
            <a:r>
              <a:rPr lang="en-US" sz="1400" dirty="0">
                <a:hlinkClick r:id="rId6"/>
              </a:rPr>
              <a:t>https://www.researchgate.net/publication/320947210_Machine_Learning_Approaches_in_Cancer_Detection_and_Diagnosis_Mini_Review</a:t>
            </a:r>
            <a:endParaRPr lang="en-US" sz="1400" dirty="0"/>
          </a:p>
          <a:p>
            <a:r>
              <a:rPr lang="en-US" sz="1400" dirty="0">
                <a:hlinkClick r:id="rId7"/>
              </a:rPr>
              <a:t>https://www.kaggle.com/paultimothymooney/blood-cells#labels.csv</a:t>
            </a:r>
            <a:endParaRPr lang="en-US" sz="1400" dirty="0"/>
          </a:p>
          <a:p>
            <a:r>
              <a:rPr lang="en-US" sz="1400"/>
              <a:t>https://ieeexplore.ieee.org/stamp/stamp.jsp?tp=&amp;arnumber=7807865</a:t>
            </a:r>
          </a:p>
          <a:p>
            <a:endParaRPr lang="en-US" sz="1400" dirty="0"/>
          </a:p>
          <a:p>
            <a:endParaRPr lang="en-US" dirty="0"/>
          </a:p>
        </p:txBody>
      </p:sp>
    </p:spTree>
    <p:extLst>
      <p:ext uri="{BB962C8B-B14F-4D97-AF65-F5344CB8AC3E}">
        <p14:creationId xmlns:p14="http://schemas.microsoft.com/office/powerpoint/2010/main" val="735345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r-TR"/>
          </a:p>
        </p:txBody>
      </p:sp>
      <p:sp>
        <p:nvSpPr>
          <p:cNvPr id="3" name="Content Placeholder 2"/>
          <p:cNvSpPr>
            <a:spLocks noGrp="1"/>
          </p:cNvSpPr>
          <p:nvPr>
            <p:ph idx="1"/>
          </p:nvPr>
        </p:nvSpPr>
        <p:spPr/>
        <p:txBody>
          <a:bodyPr/>
          <a:lstStyle/>
          <a:p>
            <a:endParaRPr lang="tr-TR"/>
          </a:p>
        </p:txBody>
      </p:sp>
      <p:pic>
        <p:nvPicPr>
          <p:cNvPr id="3074" name="Picture 2" descr="C:\Users\mibrahim.unal.TEDU\Desktop\images\Characteristics of Cancer Cel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7" y="304800"/>
            <a:ext cx="9139660" cy="6307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051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1143000"/>
          </a:xfrm>
        </p:spPr>
        <p:txBody>
          <a:bodyPr/>
          <a:lstStyle/>
          <a:p>
            <a:r>
              <a:rPr lang="tr-TR" dirty="0"/>
              <a:t>Why computer vision?</a:t>
            </a:r>
          </a:p>
        </p:txBody>
      </p:sp>
      <p:sp>
        <p:nvSpPr>
          <p:cNvPr id="4" name="Rectangle 3"/>
          <p:cNvSpPr/>
          <p:nvPr/>
        </p:nvSpPr>
        <p:spPr>
          <a:xfrm>
            <a:off x="304800" y="1981200"/>
            <a:ext cx="8382000" cy="5355312"/>
          </a:xfrm>
          <a:prstGeom prst="rect">
            <a:avLst/>
          </a:prstGeom>
        </p:spPr>
        <p:txBody>
          <a:bodyPr wrap="square">
            <a:spAutoFit/>
          </a:bodyPr>
          <a:lstStyle/>
          <a:p>
            <a:pPr marL="285750" indent="-285750">
              <a:buFont typeface="Arial" pitchFamily="34" charset="0"/>
              <a:buChar char="•"/>
            </a:pPr>
            <a:endParaRPr lang="tr-TR" dirty="0"/>
          </a:p>
          <a:p>
            <a:pPr marL="285750" indent="-285750">
              <a:buFont typeface="Arial" pitchFamily="34" charset="0"/>
              <a:buChar char="•"/>
            </a:pPr>
            <a:endParaRPr lang="tr-TR" dirty="0"/>
          </a:p>
          <a:p>
            <a:pPr marL="285750" indent="-285750">
              <a:buFont typeface="Arial" pitchFamily="34" charset="0"/>
              <a:buChar char="•"/>
            </a:pPr>
            <a:endParaRPr lang="tr-TR" dirty="0"/>
          </a:p>
          <a:p>
            <a:pPr marL="285750" indent="-285750">
              <a:buFont typeface="Arial" pitchFamily="34" charset="0"/>
              <a:buChar char="•"/>
            </a:pPr>
            <a:r>
              <a:rPr lang="en-US" dirty="0"/>
              <a:t>Traditional methods of evaluating cancerous tumors are incredibly time consuming. </a:t>
            </a:r>
            <a:endParaRPr lang="tr-TR" dirty="0"/>
          </a:p>
          <a:p>
            <a:endParaRPr lang="tr-TR" dirty="0"/>
          </a:p>
          <a:p>
            <a:pPr marL="285750" indent="-285750">
              <a:buFont typeface="Arial" pitchFamily="34" charset="0"/>
              <a:buChar char="•"/>
            </a:pPr>
            <a:endParaRPr lang="tr-TR" dirty="0"/>
          </a:p>
          <a:p>
            <a:pPr marL="285750" indent="-285750">
              <a:buFont typeface="Arial" pitchFamily="34" charset="0"/>
              <a:buChar char="•"/>
            </a:pPr>
            <a:r>
              <a:rPr lang="en-US" dirty="0"/>
              <a:t>Based on a limited amount of data, such methods can lead to mistakes and they're prone to subjectivity. </a:t>
            </a:r>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p:txBody>
      </p:sp>
    </p:spTree>
    <p:extLst>
      <p:ext uri="{BB962C8B-B14F-4D97-AF65-F5344CB8AC3E}">
        <p14:creationId xmlns:p14="http://schemas.microsoft.com/office/powerpoint/2010/main" val="129734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475" y="4495800"/>
            <a:ext cx="8458200" cy="2286000"/>
          </a:xfrm>
        </p:spPr>
        <p:txBody>
          <a:bodyPr/>
          <a:lstStyle/>
          <a:p>
            <a:r>
              <a:rPr lang="en-US" dirty="0"/>
              <a:t>Using computer vision technology and deep learning models</a:t>
            </a:r>
            <a:r>
              <a:rPr lang="tr-TR" dirty="0"/>
              <a:t> </a:t>
            </a:r>
            <a:r>
              <a:rPr lang="en-US" dirty="0"/>
              <a:t> </a:t>
            </a:r>
            <a:r>
              <a:rPr lang="en-US" dirty="0">
                <a:solidFill>
                  <a:srgbClr val="FF0000"/>
                </a:solidFill>
              </a:rPr>
              <a:t>increase</a:t>
            </a:r>
            <a:r>
              <a:rPr lang="tr-TR" dirty="0">
                <a:solidFill>
                  <a:srgbClr val="FF0000"/>
                </a:solidFill>
              </a:rPr>
              <a:t>s </a:t>
            </a:r>
            <a:r>
              <a:rPr lang="en-US" dirty="0">
                <a:solidFill>
                  <a:srgbClr val="FF0000"/>
                </a:solidFill>
              </a:rPr>
              <a:t>the speed and accuracy </a:t>
            </a:r>
            <a:r>
              <a:rPr lang="en-US" dirty="0"/>
              <a:t>of chemotherapy response assessments, doctors can identify cancer patients who are candidates for surgery </a:t>
            </a:r>
            <a:r>
              <a:rPr lang="en-US" dirty="0">
                <a:solidFill>
                  <a:srgbClr val="FF0000"/>
                </a:solidFill>
              </a:rPr>
              <a:t>faster, </a:t>
            </a:r>
            <a:r>
              <a:rPr lang="en-US" dirty="0"/>
              <a:t>and with </a:t>
            </a:r>
            <a:r>
              <a:rPr lang="en-US" dirty="0">
                <a:solidFill>
                  <a:srgbClr val="FF0000"/>
                </a:solidFill>
              </a:rPr>
              <a:t>lifesaving precision</a:t>
            </a:r>
            <a:r>
              <a:rPr lang="en-US" dirty="0"/>
              <a:t>.</a:t>
            </a:r>
            <a:endParaRPr lang="tr-TR" dirty="0"/>
          </a:p>
          <a:p>
            <a:endParaRPr lang="tr-TR"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2400"/>
            <a:ext cx="7391400" cy="4260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0411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5257800"/>
            <a:ext cx="7924800" cy="914400"/>
          </a:xfrm>
        </p:spPr>
        <p:txBody>
          <a:bodyPr/>
          <a:lstStyle/>
          <a:p>
            <a:r>
              <a:rPr lang="tr-TR" dirty="0">
                <a:solidFill>
                  <a:srgbClr val="FF0000"/>
                </a:solidFill>
              </a:rPr>
              <a:t>Small details might be overlooked, So it should not be risked in diagnose process</a:t>
            </a:r>
          </a:p>
        </p:txBody>
      </p:sp>
      <p:pic>
        <p:nvPicPr>
          <p:cNvPr id="4098" name="Picture 2" descr="C:\Users\mibrahim.unal.TEDU\Desktop\images\Bilirubin_pigment_in_cholestatic_liver_40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594" y="152400"/>
            <a:ext cx="6685005" cy="4919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797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105400"/>
            <a:ext cx="7772400" cy="1219200"/>
          </a:xfrm>
        </p:spPr>
        <p:txBody>
          <a:bodyPr>
            <a:normAutofit fontScale="92500" lnSpcReduction="10000"/>
          </a:bodyPr>
          <a:lstStyle/>
          <a:p>
            <a:r>
              <a:rPr lang="tr-TR" dirty="0"/>
              <a:t>Comparison of  healthy and cancerous prostate cell</a:t>
            </a:r>
          </a:p>
          <a:p>
            <a:r>
              <a:rPr lang="tr-TR" dirty="0" err="1"/>
              <a:t>It</a:t>
            </a:r>
            <a:r>
              <a:rPr lang="tr-TR" dirty="0"/>
              <a:t> is</a:t>
            </a:r>
            <a:r>
              <a:rPr lang="en-US" dirty="0"/>
              <a:t> often obvious for </a:t>
            </a:r>
            <a:r>
              <a:rPr lang="tr-TR" dirty="0"/>
              <a:t>us to conclude  whether cells are cancerous or not.</a:t>
            </a:r>
          </a:p>
        </p:txBody>
      </p:sp>
      <p:pic>
        <p:nvPicPr>
          <p:cNvPr id="5122" name="Picture 2" descr="C:\Users\mibrahim.unal.TEDU\Desktop\images\prostatecanc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52400"/>
            <a:ext cx="6248400" cy="4820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0311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Belge" ma:contentTypeID="0x0101007474B930F845AD4E994AA1A57556509A" ma:contentTypeVersion="4" ma:contentTypeDescription="Yeni belge oluşturun." ma:contentTypeScope="" ma:versionID="497a0126b7e94108e14c6deabac062d5">
  <xsd:schema xmlns:xsd="http://www.w3.org/2001/XMLSchema" xmlns:xs="http://www.w3.org/2001/XMLSchema" xmlns:p="http://schemas.microsoft.com/office/2006/metadata/properties" xmlns:ns3="cc8a7279-1fe4-4d05-a157-e4bbe6bd5020" targetNamespace="http://schemas.microsoft.com/office/2006/metadata/properties" ma:root="true" ma:fieldsID="a35cf83648727a9f4c8fb4d483777b11" ns3:_="">
    <xsd:import namespace="cc8a7279-1fe4-4d05-a157-e4bbe6bd5020"/>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8a7279-1fe4-4d05-a157-e4bbe6bd50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4435925-3F44-41CC-B799-6AFD624D20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8a7279-1fe4-4d05-a157-e4bbe6bd50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7696C4E-4F83-4EC9-8059-3E5A5C1ECA9D}">
  <ds:schemaRefs>
    <ds:schemaRef ds:uri="http://schemas.microsoft.com/sharepoint/v3/contenttype/forms"/>
  </ds:schemaRefs>
</ds:datastoreItem>
</file>

<file path=customXml/itemProps3.xml><?xml version="1.0" encoding="utf-8"?>
<ds:datastoreItem xmlns:ds="http://schemas.openxmlformats.org/officeDocument/2006/customXml" ds:itemID="{9E3946B9-2D13-47F0-BE30-A60E11EB2C23}">
  <ds:schemaRefs>
    <ds:schemaRef ds:uri="http://purl.org/dc/dcmitype/"/>
    <ds:schemaRef ds:uri="http://purl.org/dc/terms/"/>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cc8a7279-1fe4-4d05-a157-e4bbe6bd5020"/>
  </ds:schemaRefs>
</ds:datastoreItem>
</file>

<file path=docProps/app.xml><?xml version="1.0" encoding="utf-8"?>
<Properties xmlns="http://schemas.openxmlformats.org/officeDocument/2006/extended-properties" xmlns:vt="http://schemas.openxmlformats.org/officeDocument/2006/docPropsVTypes">
  <Template/>
  <TotalTime>418</TotalTime>
  <Words>1322</Words>
  <Application>Microsoft Office PowerPoint</Application>
  <PresentationFormat>Ekran Gösterisi (4:3)</PresentationFormat>
  <Paragraphs>157</Paragraphs>
  <Slides>47</Slides>
  <Notes>3</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47</vt:i4>
      </vt:variant>
    </vt:vector>
  </HeadingPairs>
  <TitlesOfParts>
    <vt:vector size="54" baseType="lpstr">
      <vt:lpstr>Arial</vt:lpstr>
      <vt:lpstr>Calibri</vt:lpstr>
      <vt:lpstr>Constantia</vt:lpstr>
      <vt:lpstr>Open Sans</vt:lpstr>
      <vt:lpstr>Roboto</vt:lpstr>
      <vt:lpstr>Wingdings 2</vt:lpstr>
      <vt:lpstr>Flow</vt:lpstr>
      <vt:lpstr>CMPE 565 </vt:lpstr>
      <vt:lpstr>PowerPoint Sunusu</vt:lpstr>
      <vt:lpstr> What makes the cell cancerous?</vt:lpstr>
      <vt:lpstr>Cancer cells can be found by examining their shapes,numbers,volume etc.</vt:lpstr>
      <vt:lpstr>PowerPoint Sunusu</vt:lpstr>
      <vt:lpstr>Why computer vision?</vt:lpstr>
      <vt:lpstr>PowerPoint Sunusu</vt:lpstr>
      <vt:lpstr>PowerPoint Sunusu</vt:lpstr>
      <vt:lpstr>PowerPoint Sunusu</vt:lpstr>
      <vt:lpstr>How to detect cancer cells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Feature in Computer Vision</vt:lpstr>
      <vt:lpstr>PowerPoint Sunusu</vt:lpstr>
      <vt:lpstr>Different Feature Extraction  Approaches</vt:lpstr>
      <vt:lpstr>PowerPoint Sunusu</vt:lpstr>
      <vt:lpstr>Images with different scale and rotations</vt:lpstr>
      <vt:lpstr>PowerPoint Sunusu</vt:lpstr>
      <vt:lpstr>Histogram of Orianted Gradient</vt:lpstr>
      <vt:lpstr>PowerPoint Sunusu</vt:lpstr>
      <vt:lpstr>PowerPoint Sunusu</vt:lpstr>
      <vt:lpstr>PowerPoint Sunusu</vt:lpstr>
      <vt:lpstr>Convolutional Neural Networks  </vt:lpstr>
      <vt:lpstr>PowerPoint Sunusu</vt:lpstr>
      <vt:lpstr>PowerPoint Sunusu</vt:lpstr>
      <vt:lpstr>What we are going to do</vt:lpstr>
      <vt:lpstr>Pre Processing</vt:lpstr>
      <vt:lpstr>Segmentation</vt:lpstr>
      <vt:lpstr>Threshold Segmentation</vt:lpstr>
      <vt:lpstr>Watershed Segmentation</vt:lpstr>
      <vt:lpstr>Marker Controlled Watershed Segmentation</vt:lpstr>
      <vt:lpstr>Over Segmentation</vt:lpstr>
      <vt:lpstr>Feature Extraction</vt:lpstr>
      <vt:lpstr>Classification</vt:lpstr>
      <vt:lpstr>PowerPoint Sunusu</vt:lpstr>
      <vt:lpstr>Algorithms and tools that we are going to use </vt:lpstr>
      <vt:lpstr>Samples From Our Data</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Muhammed İbrahim Ünal</dc:creator>
  <cp:lastModifiedBy>İbrahim ÜNAL</cp:lastModifiedBy>
  <cp:revision>35</cp:revision>
  <dcterms:created xsi:type="dcterms:W3CDTF">2006-08-16T00:00:00Z</dcterms:created>
  <dcterms:modified xsi:type="dcterms:W3CDTF">2019-11-28T14:32:27Z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0x0101007474B930F845AD4E994AA1A57556509A</vt:lpwstr>
  </property>
</Properties>
</file>